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"/>
  </p:notesMasterIdLst>
  <p:sldIdLst>
    <p:sldId id="257" r:id="rId2"/>
    <p:sldId id="261" r:id="rId3"/>
    <p:sldId id="258" r:id="rId4"/>
    <p:sldId id="260" r:id="rId5"/>
    <p:sldId id="259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1" autoAdjust="0"/>
  </p:normalViewPr>
  <p:slideViewPr>
    <p:cSldViewPr snapToGrid="0" snapToObjects="1">
      <p:cViewPr varScale="1">
        <p:scale>
          <a:sx n="105" d="100"/>
          <a:sy n="105" d="100"/>
        </p:scale>
        <p:origin x="-13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1A3FA-9EEB-2A4D-9EDD-87B9702BAB58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13A8D-3036-9B4F-AC32-1538C45C4B2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83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88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74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44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93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49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30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40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57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88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87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9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9825A-7BF6-BB49-8084-4DB1BE9C92F2}" type="datetimeFigureOut">
              <a:rPr lang="it-IT" smtClean="0"/>
              <a:t>20/05/16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7844-B670-C24A-841E-B3FBC30F3D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0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gif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wmf"/><Relationship Id="rId4" Type="http://schemas.openxmlformats.org/officeDocument/2006/relationships/image" Target="../media/image2.tiff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tiff"/><Relationship Id="rId33" Type="http://schemas.openxmlformats.org/officeDocument/2006/relationships/image" Target="../media/image9.gif"/><Relationship Id="rId34" Type="http://schemas.openxmlformats.org/officeDocument/2006/relationships/image" Target="../media/image10.png"/><Relationship Id="rId35" Type="http://schemas.openxmlformats.org/officeDocument/2006/relationships/image" Target="../media/image8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1.emf"/><Relationship Id="rId5" Type="http://schemas.openxmlformats.org/officeDocument/2006/relationships/image" Target="../media/image46.tiff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1024" y="590497"/>
            <a:ext cx="8563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TSUNAMI MODEL (GTM)</a:t>
            </a:r>
            <a:endParaRPr lang="en-US" sz="24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tel 3"/>
          <p:cNvSpPr txBox="1">
            <a:spLocks/>
          </p:cNvSpPr>
          <p:nvPr/>
        </p:nvSpPr>
        <p:spPr>
          <a:xfrm>
            <a:off x="421366" y="5181750"/>
            <a:ext cx="7859216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1024" y="1949690"/>
            <a:ext cx="3134725" cy="11599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Stefano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Lorito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INGV, Italy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Finn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Løvholt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NGI, Norway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Hong 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Kie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AECOM, US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66" y="3449895"/>
            <a:ext cx="970724" cy="453430"/>
          </a:xfrm>
          <a:prstGeom prst="rect">
            <a:avLst/>
          </a:prstGeom>
        </p:spPr>
      </p:pic>
      <p:pic>
        <p:nvPicPr>
          <p:cNvPr id="12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11" y="3491554"/>
            <a:ext cx="738547" cy="1029297"/>
          </a:xfrm>
          <a:prstGeom prst="rect">
            <a:avLst/>
          </a:prstGeom>
        </p:spPr>
      </p:pic>
      <p:pic>
        <p:nvPicPr>
          <p:cNvPr id="14" name="Picture 9" descr="AECOM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813" y="4227520"/>
            <a:ext cx="1777307" cy="5331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982" y="1256632"/>
            <a:ext cx="4669600" cy="2532482"/>
          </a:xfrm>
          <a:prstGeom prst="rect">
            <a:avLst/>
          </a:prstGeom>
        </p:spPr>
      </p:pic>
      <p:pic>
        <p:nvPicPr>
          <p:cNvPr id="18" name="Picture 6" descr="ASCE-7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065" y="4486771"/>
            <a:ext cx="3102706" cy="220010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417" y="4126758"/>
            <a:ext cx="1622068" cy="180856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55" y="5856922"/>
            <a:ext cx="1873148" cy="60481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  <p:pic>
        <p:nvPicPr>
          <p:cNvPr id="24" name="Immagine 23" descr="GTM_logo_temp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9" y="-26736"/>
            <a:ext cx="1989829" cy="101122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1993127" y="0"/>
            <a:ext cx="933325" cy="3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7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4080" y="967426"/>
            <a:ext cx="8563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Background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motivation – why did we take this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initiative</a:t>
            </a:r>
          </a:p>
          <a:p>
            <a:endParaRPr lang="en-US" sz="20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Gather the scientific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community for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Discuss some open issues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Improving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methods; sharing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tools</a:t>
            </a:r>
          </a:p>
          <a:p>
            <a:pPr marL="342900" indent="-342900">
              <a:buFont typeface="Arial"/>
              <a:buChar char="•"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Triggered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during Multi-institutional work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</a:t>
            </a:r>
          </a:p>
          <a:p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hazard and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risk for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UN-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ISDR</a:t>
            </a:r>
          </a:p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(Global Assessment Report, GAR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Initiative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the tsunami community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itself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088" y="2018631"/>
            <a:ext cx="2186719" cy="2040904"/>
          </a:xfrm>
          <a:prstGeom prst="rect">
            <a:avLst/>
          </a:prstGeom>
        </p:spPr>
      </p:pic>
      <p:pic>
        <p:nvPicPr>
          <p:cNvPr id="16" name="Bilde 6" descr="cover_2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6242" y="4351725"/>
            <a:ext cx="1150144" cy="1602659"/>
          </a:xfrm>
          <a:prstGeom prst="rect">
            <a:avLst/>
          </a:prstGeom>
        </p:spPr>
      </p:pic>
      <p:pic>
        <p:nvPicPr>
          <p:cNvPr id="17" name="Bilde 7" descr="ChapterCove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495" y="4351725"/>
            <a:ext cx="1174930" cy="16698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790" y="4580539"/>
            <a:ext cx="2831430" cy="20285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  <p:pic>
        <p:nvPicPr>
          <p:cNvPr id="11" name="Immagine 10" descr="GTM_logo_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9" y="-26736"/>
            <a:ext cx="1989829" cy="101122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1993127" y="0"/>
            <a:ext cx="933325" cy="3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248" y="292465"/>
            <a:ext cx="970724" cy="453430"/>
          </a:xfrm>
          <a:prstGeom prst="rect">
            <a:avLst/>
          </a:prstGeom>
        </p:spPr>
      </p:pic>
      <p:pic>
        <p:nvPicPr>
          <p:cNvPr id="5" name="Picture 17" descr="geoscience_stacked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460" y="954583"/>
            <a:ext cx="1388954" cy="805872"/>
          </a:xfrm>
          <a:prstGeom prst="rect">
            <a:avLst/>
          </a:prstGeom>
          <a:noFill/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4" y="2690903"/>
            <a:ext cx="738547" cy="102929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17" y="4475893"/>
            <a:ext cx="920841" cy="648092"/>
          </a:xfrm>
          <a:prstGeom prst="rect">
            <a:avLst/>
          </a:prstGeom>
        </p:spPr>
      </p:pic>
      <p:pic>
        <p:nvPicPr>
          <p:cNvPr id="8" name="Bil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56"/>
          <a:stretch/>
        </p:blipFill>
        <p:spPr>
          <a:xfrm>
            <a:off x="3531180" y="0"/>
            <a:ext cx="1654653" cy="64037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01" y="5217046"/>
            <a:ext cx="816628" cy="743885"/>
          </a:xfrm>
          <a:prstGeom prst="rect">
            <a:avLst/>
          </a:prstGeom>
        </p:spPr>
      </p:pic>
      <p:pic>
        <p:nvPicPr>
          <p:cNvPr id="11" name="Bild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4" y="1479733"/>
            <a:ext cx="773483" cy="768454"/>
          </a:xfrm>
          <a:prstGeom prst="rect">
            <a:avLst/>
          </a:prstGeom>
        </p:spPr>
      </p:pic>
      <p:pic>
        <p:nvPicPr>
          <p:cNvPr id="12" name="Bild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739" y="3702616"/>
            <a:ext cx="1007554" cy="495673"/>
          </a:xfrm>
          <a:prstGeom prst="rect">
            <a:avLst/>
          </a:prstGeom>
        </p:spPr>
      </p:pic>
      <p:pic>
        <p:nvPicPr>
          <p:cNvPr id="13" name="Bild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172" y="627427"/>
            <a:ext cx="1424891" cy="569957"/>
          </a:xfrm>
          <a:prstGeom prst="rect">
            <a:avLst/>
          </a:prstGeom>
        </p:spPr>
      </p:pic>
      <p:pic>
        <p:nvPicPr>
          <p:cNvPr id="14" name="Bild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68" y="245137"/>
            <a:ext cx="967608" cy="760518"/>
          </a:xfrm>
          <a:prstGeom prst="rect">
            <a:avLst/>
          </a:prstGeom>
        </p:spPr>
      </p:pic>
      <p:pic>
        <p:nvPicPr>
          <p:cNvPr id="15" name="Bild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429" y="4993625"/>
            <a:ext cx="641031" cy="921744"/>
          </a:xfrm>
          <a:prstGeom prst="rect">
            <a:avLst/>
          </a:prstGeom>
        </p:spPr>
      </p:pic>
      <p:pic>
        <p:nvPicPr>
          <p:cNvPr id="16" name="Bild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10" y="1038997"/>
            <a:ext cx="1061539" cy="628586"/>
          </a:xfrm>
          <a:prstGeom prst="rect">
            <a:avLst/>
          </a:prstGeom>
        </p:spPr>
      </p:pic>
      <p:pic>
        <p:nvPicPr>
          <p:cNvPr id="17" name="98d39441-8c52-482d-b9ee-6273a951b863" descr="B83883D9-20DA-4E73-BFE2-4CF53E51D22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843" y="210574"/>
            <a:ext cx="746085" cy="7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032" y="1846699"/>
            <a:ext cx="775650" cy="775650"/>
          </a:xfrm>
          <a:prstGeom prst="rect">
            <a:avLst/>
          </a:prstGeom>
        </p:spPr>
      </p:pic>
      <p:pic>
        <p:nvPicPr>
          <p:cNvPr id="19" name="Bild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572" y="5282497"/>
            <a:ext cx="943335" cy="760361"/>
          </a:xfrm>
          <a:prstGeom prst="rect">
            <a:avLst/>
          </a:prstGeom>
        </p:spPr>
      </p:pic>
      <p:pic>
        <p:nvPicPr>
          <p:cNvPr id="20" name="Bild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343" y="5960931"/>
            <a:ext cx="1758139" cy="452427"/>
          </a:xfrm>
          <a:prstGeom prst="rect">
            <a:avLst/>
          </a:prstGeom>
        </p:spPr>
      </p:pic>
      <p:pic>
        <p:nvPicPr>
          <p:cNvPr id="21" name="9F970146-EA7A-40E1-B0A3-7BE5C566250C" descr="E0BAFDF2-FAB2-4E3D-BBC9-7A90C8CE8931@gn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974" y="5639473"/>
            <a:ext cx="659770" cy="108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433" y="986495"/>
            <a:ext cx="985126" cy="962578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50900" y="4070228"/>
            <a:ext cx="952124" cy="1043527"/>
          </a:xfrm>
          <a:prstGeom prst="rect">
            <a:avLst/>
          </a:prstGeom>
        </p:spPr>
      </p:pic>
      <p:pic>
        <p:nvPicPr>
          <p:cNvPr id="24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740" y="5235089"/>
            <a:ext cx="1377864" cy="529258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65"/>
          <a:stretch/>
        </p:blipFill>
        <p:spPr>
          <a:xfrm>
            <a:off x="6902981" y="5826094"/>
            <a:ext cx="712185" cy="792088"/>
          </a:xfrm>
          <a:prstGeom prst="rect">
            <a:avLst/>
          </a:prstGeom>
        </p:spPr>
      </p:pic>
      <p:pic>
        <p:nvPicPr>
          <p:cNvPr id="26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31059" y="5056418"/>
            <a:ext cx="550044" cy="550044"/>
          </a:xfrm>
          <a:prstGeom prst="rect">
            <a:avLst/>
          </a:prstGeom>
        </p:spPr>
      </p:pic>
      <p:pic>
        <p:nvPicPr>
          <p:cNvPr id="27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250" y="1247818"/>
            <a:ext cx="623843" cy="623843"/>
          </a:xfrm>
          <a:prstGeom prst="rect">
            <a:avLst/>
          </a:prstGeom>
        </p:spPr>
      </p:pic>
      <p:pic>
        <p:nvPicPr>
          <p:cNvPr id="28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22380" y="5771228"/>
            <a:ext cx="779971" cy="831969"/>
          </a:xfrm>
          <a:prstGeom prst="rect">
            <a:avLst/>
          </a:prstGeom>
        </p:spPr>
      </p:pic>
      <p:pic>
        <p:nvPicPr>
          <p:cNvPr id="29" name="Picture 3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83" y="6230554"/>
            <a:ext cx="1403648" cy="438640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133" y="5256484"/>
            <a:ext cx="943589" cy="943589"/>
          </a:xfrm>
          <a:prstGeom prst="rect">
            <a:avLst/>
          </a:prstGeom>
        </p:spPr>
      </p:pic>
      <p:pic>
        <p:nvPicPr>
          <p:cNvPr id="31" name="Picture 3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383" y="2803863"/>
            <a:ext cx="678295" cy="696382"/>
          </a:xfrm>
          <a:prstGeom prst="rect">
            <a:avLst/>
          </a:prstGeom>
        </p:spPr>
      </p:pic>
      <p:pic>
        <p:nvPicPr>
          <p:cNvPr id="32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5489" y="4549187"/>
            <a:ext cx="919527" cy="888876"/>
          </a:xfrm>
          <a:prstGeom prst="rect">
            <a:avLst/>
          </a:prstGeom>
        </p:spPr>
      </p:pic>
      <p:pic>
        <p:nvPicPr>
          <p:cNvPr id="33" name="Picture 3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9" r="40027" b="16569"/>
          <a:stretch/>
        </p:blipFill>
        <p:spPr>
          <a:xfrm>
            <a:off x="2112650" y="6221938"/>
            <a:ext cx="1904135" cy="628109"/>
          </a:xfrm>
          <a:prstGeom prst="rect">
            <a:avLst/>
          </a:prstGeom>
        </p:spPr>
      </p:pic>
      <p:pic>
        <p:nvPicPr>
          <p:cNvPr id="34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9138" y="1930544"/>
            <a:ext cx="828131" cy="812889"/>
          </a:xfrm>
          <a:prstGeom prst="rect">
            <a:avLst/>
          </a:prstGeom>
        </p:spPr>
      </p:pic>
      <p:pic>
        <p:nvPicPr>
          <p:cNvPr id="35" name="Picture 38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247" y="1949931"/>
            <a:ext cx="1215332" cy="1133329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41311" y="-3263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1596460" y="3904481"/>
            <a:ext cx="437755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i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Gathering the global network</a:t>
            </a:r>
          </a:p>
          <a:p>
            <a:pPr marL="342900" indent="-342900">
              <a:buFont typeface="Arial"/>
              <a:buChar char="•"/>
            </a:pPr>
            <a:r>
              <a:rPr lang="en-GB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Formalising UNISDR endorsement</a:t>
            </a:r>
            <a:endParaRPr lang="en-GB" sz="2400" b="1" i="1" kern="1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2" name="Immagine 41" descr="GTM_logo_temp.gi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72" y="2011358"/>
            <a:ext cx="3860802" cy="1962047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5294925" y="3030152"/>
            <a:ext cx="1810900" cy="718794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0920" y="991537"/>
            <a:ext cx="8563461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Improved understanding of tsunami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hazard and risk </a:t>
            </a:r>
          </a:p>
          <a:p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(and related disciplines)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and </a:t>
            </a:r>
            <a:r>
              <a:rPr lang="en-GB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guidelines for probabilistic assessment</a:t>
            </a:r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Harmonize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efforts and 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products </a:t>
            </a:r>
          </a:p>
          <a:p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(e.g. regional data and projects)</a:t>
            </a:r>
          </a:p>
          <a:p>
            <a:pPr marL="342900" indent="-342900">
              <a:buFont typeface="Arial"/>
              <a:buChar char="•"/>
            </a:pPr>
            <a:endParaRPr lang="en-US" sz="24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Integration of results and tools with related organizations such as GEM and GVM  </a:t>
            </a:r>
            <a:endParaRPr lang="en-US" sz="24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Reference regional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global h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azard/risk models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asis for multi-hazard risk assessment</a:t>
            </a:r>
          </a:p>
          <a:p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(e.g. previous experience in GAR)</a:t>
            </a:r>
            <a:endParaRPr lang="en-US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94" y="4439846"/>
            <a:ext cx="1897591" cy="81563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0" y="4386374"/>
            <a:ext cx="938435" cy="1005466"/>
          </a:xfrm>
          <a:prstGeom prst="rect">
            <a:avLst/>
          </a:prstGeom>
        </p:spPr>
      </p:pic>
      <p:pic>
        <p:nvPicPr>
          <p:cNvPr id="7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235" y="5809089"/>
            <a:ext cx="842889" cy="1048911"/>
          </a:xfrm>
          <a:prstGeom prst="rect">
            <a:avLst/>
          </a:prstGeom>
        </p:spPr>
      </p:pic>
      <p:pic>
        <p:nvPicPr>
          <p:cNvPr id="2" name="Immagine 1" descr="TSUMAPS-NEAM_logo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459" y="2300521"/>
            <a:ext cx="1969185" cy="121534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  <p:pic>
        <p:nvPicPr>
          <p:cNvPr id="11" name="Immagine 10" descr="GTM_logo_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9" y="-26736"/>
            <a:ext cx="1989829" cy="101122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1993127" y="0"/>
            <a:ext cx="933325" cy="3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0920" y="1218793"/>
            <a:ext cx="8563461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Seismic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source (probability and </a:t>
            </a:r>
            <a:r>
              <a:rPr lang="en-GB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modeling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 </a:t>
            </a:r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Seismic source (probability and </a:t>
            </a:r>
            <a:r>
              <a:rPr lang="en-GB" sz="22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modeling</a:t>
            </a:r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Tsunami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(probability and modelling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PTHA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(seismic and non-seismic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landslides and volcanoes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Vulnerability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fragility </a:t>
            </a:r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Probabilistic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Tsunami Risk Assessment  </a:t>
            </a:r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Uncertainty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treatment and 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feasibility</a:t>
            </a:r>
          </a:p>
          <a:p>
            <a:endParaRPr lang="en-GB" sz="22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and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guidelines for tsunami hazard and risk 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quantification</a:t>
            </a: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Unified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code interfaces 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harmonization</a:t>
            </a:r>
          </a:p>
          <a:p>
            <a:pPr marL="342900" indent="-342900">
              <a:buFont typeface="Arial"/>
              <a:buChar char="•"/>
            </a:pP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Dissemination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</a:t>
            </a:r>
            <a:r>
              <a:rPr lang="en-GB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geoethics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(standardized review process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transparency </a:t>
            </a:r>
            <a:r>
              <a:rPr lang="en-GB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uncertainty communication</a:t>
            </a:r>
            <a:r>
              <a:rPr lang="en-GB" sz="2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GB" sz="2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  <p:pic>
        <p:nvPicPr>
          <p:cNvPr id="6" name="Immagine 5" descr="GTM_logo_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9" y="-26736"/>
            <a:ext cx="1989829" cy="10112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1993127" y="0"/>
            <a:ext cx="933325" cy="3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44" y="0"/>
            <a:ext cx="1672620" cy="939800"/>
          </a:xfrm>
          <a:prstGeom prst="rect">
            <a:avLst/>
          </a:prstGeom>
        </p:spPr>
      </p:pic>
      <p:pic>
        <p:nvPicPr>
          <p:cNvPr id="6" name="Immagine 5" descr="GTM_logo_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9" y="-26736"/>
            <a:ext cx="1989829" cy="10112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2" b="15251"/>
          <a:stretch/>
        </p:blipFill>
        <p:spPr>
          <a:xfrm>
            <a:off x="1993127" y="0"/>
            <a:ext cx="933325" cy="370461"/>
          </a:xfrm>
          <a:prstGeom prst="rect">
            <a:avLst/>
          </a:prstGeom>
        </p:spPr>
      </p:pic>
      <p:pic>
        <p:nvPicPr>
          <p:cNvPr id="9" name="Immagine 8" descr="japan-tsunami-ap1103111134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551" y="1127897"/>
            <a:ext cx="5632386" cy="385215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62450" y="5657933"/>
            <a:ext cx="3134725" cy="11599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Stefano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Lorito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INGV, Italy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Finn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Løvholt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NGI, Norway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Hong 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Kie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AECOM, US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97175" y="57220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stefano.lorito@ingv.it</a:t>
            </a:r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hong.kie.thio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@aecom.com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finn.lovholt@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ngi.no</a:t>
            </a:r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899551" y="5158164"/>
            <a:ext cx="5199081" cy="4833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Interested? (further info, joining, </a:t>
            </a:r>
            <a:r>
              <a:rPr lang="en-US" sz="2000" b="1" i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support)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6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175</Words>
  <Application>Microsoft Macintosh PowerPoint</Application>
  <PresentationFormat>Presentazione su schermo (4:3)</PresentationFormat>
  <Paragraphs>49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INGV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Lorito</dc:creator>
  <cp:lastModifiedBy>Stefano Lorito</cp:lastModifiedBy>
  <cp:revision>68</cp:revision>
  <dcterms:created xsi:type="dcterms:W3CDTF">2016-05-14T18:22:21Z</dcterms:created>
  <dcterms:modified xsi:type="dcterms:W3CDTF">2016-05-20T10:45:48Z</dcterms:modified>
</cp:coreProperties>
</file>