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0" r:id="rId3"/>
    <p:sldId id="387" r:id="rId4"/>
    <p:sldId id="392" r:id="rId5"/>
    <p:sldId id="390" r:id="rId6"/>
    <p:sldId id="391" r:id="rId7"/>
    <p:sldId id="393" r:id="rId8"/>
    <p:sldId id="395" r:id="rId9"/>
    <p:sldId id="396" r:id="rId10"/>
    <p:sldId id="399" r:id="rId11"/>
    <p:sldId id="398" r:id="rId12"/>
  </p:sldIdLst>
  <p:sldSz cx="9144000" cy="5143500" type="screen16x9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9">
          <p15:clr>
            <a:srgbClr val="A4A3A4"/>
          </p15:clr>
        </p15:guide>
        <p15:guide id="2" pos="15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D2C"/>
    <a:srgbClr val="000000"/>
    <a:srgbClr val="29C5F6"/>
    <a:srgbClr val="F2F2F2"/>
    <a:srgbClr val="75787B"/>
    <a:srgbClr val="D9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-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-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ddels stil 2 -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41" autoAdjust="0"/>
  </p:normalViewPr>
  <p:slideViewPr>
    <p:cSldViewPr showGuides="1">
      <p:cViewPr varScale="1">
        <p:scale>
          <a:sx n="116" d="100"/>
          <a:sy n="116" d="100"/>
        </p:scale>
        <p:origin x="-120" y="-408"/>
      </p:cViewPr>
      <p:guideLst>
        <p:guide orient="horz" pos="2799"/>
        <p:guide pos="15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9C7BE8E9-D768-473D-974F-F0CB6897E2D3}" type="datetimeFigureOut">
              <a:rPr lang="en-US" smtClean="0"/>
              <a:t>20/04/16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D4FAE3D6-24F0-44BB-9202-37D53034F09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25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106" tIns="45553" rIns="91106" bIns="455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106" tIns="45553" rIns="91106" bIns="45553" rtlCol="0"/>
          <a:lstStyle>
            <a:lvl1pPr algn="r">
              <a:defRPr sz="1200"/>
            </a:lvl1pPr>
          </a:lstStyle>
          <a:p>
            <a:fld id="{FF68B699-908E-40B3-BA1C-98D13F2409EB}" type="datetimeFigureOut">
              <a:rPr lang="nb-NO" smtClean="0"/>
              <a:t>20/04/16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6" tIns="45553" rIns="91106" bIns="4555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6788"/>
            <a:ext cx="5438140" cy="3908425"/>
          </a:xfrm>
          <a:prstGeom prst="rect">
            <a:avLst/>
          </a:prstGeom>
        </p:spPr>
        <p:txBody>
          <a:bodyPr vert="horz" lIns="91106" tIns="45553" rIns="91106" bIns="45553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5659" cy="496888"/>
          </a:xfrm>
          <a:prstGeom prst="rect">
            <a:avLst/>
          </a:prstGeom>
        </p:spPr>
        <p:txBody>
          <a:bodyPr vert="horz" lIns="91106" tIns="45553" rIns="91106" bIns="455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9750"/>
            <a:ext cx="2945659" cy="496888"/>
          </a:xfrm>
          <a:prstGeom prst="rect">
            <a:avLst/>
          </a:prstGeom>
        </p:spPr>
        <p:txBody>
          <a:bodyPr vert="horz" lIns="91106" tIns="45553" rIns="91106" bIns="45553" rtlCol="0" anchor="b"/>
          <a:lstStyle>
            <a:lvl1pPr algn="r">
              <a:defRPr sz="1200"/>
            </a:lvl1pPr>
          </a:lstStyle>
          <a:p>
            <a:fld id="{FE157ACD-19E9-41BE-91A8-072529677BE3}" type="slidenum">
              <a:rPr lang="nb-NO" smtClean="0"/>
              <a:t>‹n.›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68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57ACD-19E9-41BE-91A8-072529677BE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68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57ACD-19E9-41BE-91A8-072529677BE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862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9138" y="2355726"/>
            <a:ext cx="6400800" cy="668759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9138" y="3024485"/>
            <a:ext cx="6400800" cy="1314450"/>
          </a:xfrm>
        </p:spPr>
        <p:txBody>
          <a:bodyPr lIns="0">
            <a:normAutofit/>
          </a:bodyPr>
          <a:lstStyle>
            <a:lvl1pPr marL="0" indent="0" algn="l">
              <a:buNone/>
              <a:defRPr sz="2200" i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79512" y="4515966"/>
            <a:ext cx="792088" cy="43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7" y="555526"/>
            <a:ext cx="926594" cy="432817"/>
          </a:xfrm>
          <a:prstGeom prst="rect">
            <a:avLst/>
          </a:prstGeom>
        </p:spPr>
      </p:pic>
      <p:sp>
        <p:nvSpPr>
          <p:cNvPr id="15" name="Frihåndsform 14"/>
          <p:cNvSpPr/>
          <p:nvPr userDrawn="1"/>
        </p:nvSpPr>
        <p:spPr>
          <a:xfrm>
            <a:off x="4931043" y="555526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 (valgfr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02" y="2067694"/>
            <a:ext cx="574146" cy="57414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08" y="2067694"/>
            <a:ext cx="574146" cy="57414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96" y="2077167"/>
            <a:ext cx="574146" cy="57414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90" y="2075342"/>
            <a:ext cx="574146" cy="574146"/>
          </a:xfrm>
          <a:prstGeom prst="rect">
            <a:avLst/>
          </a:prstGeom>
        </p:spPr>
      </p:pic>
      <p:sp>
        <p:nvSpPr>
          <p:cNvPr id="14" name="TekstSylinder 13"/>
          <p:cNvSpPr txBox="1"/>
          <p:nvPr userDrawn="1"/>
        </p:nvSpPr>
        <p:spPr>
          <a:xfrm>
            <a:off x="4400548" y="2654791"/>
            <a:ext cx="821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rgbClr val="29C5F6"/>
                </a:solidFill>
              </a:rPr>
              <a:t>@</a:t>
            </a:r>
            <a:r>
              <a:rPr lang="nb-NO" sz="1200" dirty="0" err="1" smtClean="0">
                <a:solidFill>
                  <a:srgbClr val="29C5F6"/>
                </a:solidFill>
              </a:rPr>
              <a:t>infoNGI</a:t>
            </a:r>
            <a:endParaRPr lang="nb-NO" sz="1200" dirty="0">
              <a:solidFill>
                <a:srgbClr val="29C5F6"/>
              </a:solidFill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179512" y="4515966"/>
            <a:ext cx="540488" cy="43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7" y="555526"/>
            <a:ext cx="926594" cy="432817"/>
          </a:xfrm>
          <a:prstGeom prst="rect">
            <a:avLst/>
          </a:prstGeom>
        </p:spPr>
      </p:pic>
      <p:sp>
        <p:nvSpPr>
          <p:cNvPr id="21" name="TekstSylinder 20"/>
          <p:cNvSpPr txBox="1"/>
          <p:nvPr userDrawn="1"/>
        </p:nvSpPr>
        <p:spPr>
          <a:xfrm>
            <a:off x="545275" y="4227934"/>
            <a:ext cx="266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NORGES GEOTEKNISKE INSTITUTT</a:t>
            </a:r>
          </a:p>
          <a:p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NGI.NO</a:t>
            </a:r>
            <a:endParaRPr lang="nb-NO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9977" y="3507854"/>
            <a:ext cx="6400800" cy="668759"/>
          </a:xfrm>
        </p:spPr>
        <p:txBody>
          <a:bodyPr lIns="0" anchor="b">
            <a:normAutofit/>
          </a:bodyPr>
          <a:lstStyle>
            <a:lvl1pPr algn="l">
              <a:defRPr sz="3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79512" y="4515966"/>
            <a:ext cx="540488" cy="43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" name="Gruppe 3"/>
          <p:cNvGrpSpPr/>
          <p:nvPr userDrawn="1"/>
        </p:nvGrpSpPr>
        <p:grpSpPr>
          <a:xfrm>
            <a:off x="4499992" y="555526"/>
            <a:ext cx="4085501" cy="3273517"/>
            <a:chOff x="1362985" y="623415"/>
            <a:chExt cx="4085501" cy="3273517"/>
          </a:xfrm>
        </p:grpSpPr>
        <p:sp>
          <p:nvSpPr>
            <p:cNvPr id="7" name="Frihåndsform 6"/>
            <p:cNvSpPr/>
            <p:nvPr userDrawn="1"/>
          </p:nvSpPr>
          <p:spPr>
            <a:xfrm>
              <a:off x="4082896" y="1703535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" name="Frihåndsform 8"/>
            <p:cNvSpPr/>
            <p:nvPr userDrawn="1"/>
          </p:nvSpPr>
          <p:spPr>
            <a:xfrm>
              <a:off x="2721425" y="1163941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" name="Frihåndsform 10"/>
            <p:cNvSpPr/>
            <p:nvPr userDrawn="1"/>
          </p:nvSpPr>
          <p:spPr>
            <a:xfrm>
              <a:off x="1362985" y="623415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Frihåndsform 11"/>
            <p:cNvSpPr/>
            <p:nvPr userDrawn="1"/>
          </p:nvSpPr>
          <p:spPr>
            <a:xfrm>
              <a:off x="1892652" y="1987448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Frihåndsform 12"/>
            <p:cNvSpPr/>
            <p:nvPr userDrawn="1"/>
          </p:nvSpPr>
          <p:spPr>
            <a:xfrm>
              <a:off x="3254081" y="2528780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9977" y="4176613"/>
            <a:ext cx="6400800" cy="547139"/>
          </a:xfrm>
        </p:spPr>
        <p:txBody>
          <a:bodyPr lIns="0">
            <a:normAutofit/>
          </a:bodyPr>
          <a:lstStyle>
            <a:lvl1pPr marL="0" indent="0" algn="l">
              <a:buNone/>
              <a:defRPr sz="220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7" y="555526"/>
            <a:ext cx="926594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452737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648000" indent="-285750" algn="l">
              <a:spcBef>
                <a:spcPts val="300"/>
              </a:spcBef>
              <a:buFont typeface="Calibri" panose="020F0502020204030204" pitchFamily="34" charset="0"/>
              <a:buChar char="─"/>
              <a:defRPr sz="1800" i="0"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 marL="1200150" indent="-285750">
              <a:buFont typeface="Calibri" panose="020F0502020204030204" pitchFamily="34" charset="0"/>
              <a:buChar char="─"/>
              <a:defRPr sz="180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80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80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 smtClean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2B056AF-60A9-44F0-A1C6-66A30B69F05F}" type="datetime1">
              <a:rPr lang="nb-NO" smtClean="0"/>
              <a:t>20/04/16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584" y="4696194"/>
            <a:ext cx="6251507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‹n.›</a:t>
            </a:fld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827088" y="1063625"/>
            <a:ext cx="7859712" cy="3452813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0BCCB6C-8E0F-4177-ABDA-89F97F9789EC}" type="datetime1">
              <a:rPr lang="nb-NO" smtClean="0"/>
              <a:t>20/04/16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088" y="4696194"/>
            <a:ext cx="6252003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‹n.›</a:t>
            </a:fld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1B821B2-B657-4EA3-A2E2-B07422F70055}" type="datetime1">
              <a:rPr lang="nb-NO" smtClean="0"/>
              <a:t>20/04/16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088" y="4696194"/>
            <a:ext cx="6252003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‹n.›</a:t>
            </a:fld>
            <a:endParaRPr lang="nb-NO" dirty="0"/>
          </a:p>
        </p:txBody>
      </p:sp>
      <p:sp>
        <p:nvSpPr>
          <p:cNvPr id="4" name="Plassholder for tabell 3"/>
          <p:cNvSpPr>
            <a:spLocks noGrp="1"/>
          </p:cNvSpPr>
          <p:nvPr>
            <p:ph type="tbl" sz="quarter" idx="10"/>
          </p:nvPr>
        </p:nvSpPr>
        <p:spPr>
          <a:xfrm>
            <a:off x="827088" y="1063625"/>
            <a:ext cx="7859712" cy="3452813"/>
          </a:xfrm>
        </p:spPr>
        <p:txBody>
          <a:bodyPr/>
          <a:lstStyle/>
          <a:p>
            <a:r>
              <a:rPr lang="nb-NO" smtClean="0"/>
              <a:t>Klikk ikonet for å legge til en 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075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BFDFFA4-B876-41FB-B971-5EA562889C03}" type="datetime1">
              <a:rPr lang="nb-NO" smtClean="0"/>
              <a:t>20/04/16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088" y="4696194"/>
            <a:ext cx="6252003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‹n.›</a:t>
            </a:fld>
            <a:endParaRPr lang="nb-NO" dirty="0"/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0"/>
          </p:nvPr>
        </p:nvSpPr>
        <p:spPr>
          <a:xfrm>
            <a:off x="827088" y="1063625"/>
            <a:ext cx="7859712" cy="3452813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285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13451" y="459580"/>
            <a:ext cx="1579029" cy="888034"/>
          </a:xfrm>
        </p:spPr>
        <p:txBody>
          <a:bodyPr anchor="b">
            <a:noAutofit/>
          </a:bodyPr>
          <a:lstStyle>
            <a:lvl1pPr algn="l">
              <a:defRPr sz="2000" b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27584" y="459581"/>
            <a:ext cx="6451104" cy="40563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313450" y="3343199"/>
            <a:ext cx="1579030" cy="1172768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68931E1-9B83-4CD2-9E95-3BB4C2C847A0}" type="datetime1">
              <a:rPr lang="nb-NO" smtClean="0"/>
              <a:t>20/04/16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584" y="4696194"/>
            <a:ext cx="6251507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‹n.›</a:t>
            </a:fld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åndsform 7"/>
          <p:cNvSpPr/>
          <p:nvPr userDrawn="1"/>
        </p:nvSpPr>
        <p:spPr>
          <a:xfrm>
            <a:off x="2411760" y="987573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827584" y="2643758"/>
            <a:ext cx="3816424" cy="108012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796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overskri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" b="11305"/>
          <a:stretch/>
        </p:blipFill>
        <p:spPr>
          <a:xfrm>
            <a:off x="0" y="-20539"/>
            <a:ext cx="9143999" cy="5184577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6228184" y="1779662"/>
            <a:ext cx="2664296" cy="1728192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Frihåndsform 4"/>
          <p:cNvSpPr/>
          <p:nvPr userDrawn="1"/>
        </p:nvSpPr>
        <p:spPr>
          <a:xfrm>
            <a:off x="2411760" y="987574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777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7584" y="205979"/>
            <a:ext cx="78592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7584" y="1063229"/>
            <a:ext cx="7859216" cy="35313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1" y="4675884"/>
            <a:ext cx="423797" cy="197958"/>
          </a:xfrm>
          <a:prstGeom prst="rect">
            <a:avLst/>
          </a:prstGeom>
        </p:spPr>
      </p:pic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1F4389C-DD82-4AFA-AA03-FD1596933681}" type="datetime1">
              <a:rPr lang="nb-NO" smtClean="0"/>
              <a:t>20/04/16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584" y="4696194"/>
            <a:ext cx="6251507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‹n.›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4" r:id="rId4"/>
    <p:sldLayoutId id="2147483661" r:id="rId5"/>
    <p:sldLayoutId id="2147483662" r:id="rId6"/>
    <p:sldLayoutId id="2147483657" r:id="rId7"/>
    <p:sldLayoutId id="2147483664" r:id="rId8"/>
    <p:sldLayoutId id="2147483665" r:id="rId9"/>
    <p:sldLayoutId id="2147483655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AD2D2C"/>
          </a:solidFill>
          <a:latin typeface="Georgia" panose="02040502050405020303" pitchFamily="18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2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emf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20" Type="http://schemas.openxmlformats.org/officeDocument/2006/relationships/image" Target="../media/image31.png"/><Relationship Id="rId10" Type="http://schemas.openxmlformats.org/officeDocument/2006/relationships/image" Target="../media/image21.tiff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jpeg"/><Relationship Id="rId17" Type="http://schemas.openxmlformats.org/officeDocument/2006/relationships/image" Target="../media/image28.jpe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5.wmf"/><Relationship Id="rId4" Type="http://schemas.openxmlformats.org/officeDocument/2006/relationships/image" Target="../media/image9.tiff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lobalTsunamiModel/GlobalTsunamiModel.github.io" TargetMode="External"/><Relationship Id="rId4" Type="http://schemas.openxmlformats.org/officeDocument/2006/relationships/hyperlink" Target="https://groups.google.com/forum/%23!forum/globaltsunamimodel" TargetMode="External"/><Relationship Id="rId5" Type="http://schemas.openxmlformats.org/officeDocument/2006/relationships/image" Target="../media/image14.tiff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lobaltsunamimodel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601141" y="1851670"/>
            <a:ext cx="6481662" cy="598463"/>
          </a:xfrm>
        </p:spPr>
        <p:txBody>
          <a:bodyPr>
            <a:noAutofit/>
          </a:bodyPr>
          <a:lstStyle/>
          <a:p>
            <a:r>
              <a:rPr lang="en-GB" dirty="0" smtClean="0"/>
              <a:t>Global Tsunami Model (GTM) 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636836" y="3749436"/>
            <a:ext cx="6400800" cy="1314450"/>
          </a:xfrm>
        </p:spPr>
        <p:txBody>
          <a:bodyPr>
            <a:normAutofit/>
          </a:bodyPr>
          <a:lstStyle/>
          <a:p>
            <a:r>
              <a:rPr lang="en-GB" sz="1600" b="1" u="sng" dirty="0"/>
              <a:t>F. </a:t>
            </a:r>
            <a:r>
              <a:rPr lang="en-GB" sz="1600" b="1" u="sng" dirty="0" smtClean="0"/>
              <a:t>Løvholt</a:t>
            </a:r>
            <a:r>
              <a:rPr lang="en-GB" sz="1600" b="1" dirty="0" smtClean="0"/>
              <a:t>, C.B. Harbitz (NGI)</a:t>
            </a:r>
            <a:endParaRPr lang="en-GB" sz="1600" dirty="0"/>
          </a:p>
          <a:p>
            <a:r>
              <a:rPr lang="en-GB" sz="1600" b="1" dirty="0" smtClean="0"/>
              <a:t>S. </a:t>
            </a:r>
            <a:r>
              <a:rPr lang="en-GB" sz="1600" b="1" dirty="0" err="1" smtClean="0"/>
              <a:t>Lorito</a:t>
            </a:r>
            <a:r>
              <a:rPr lang="en-GB" sz="1600" b="1" dirty="0" smtClean="0"/>
              <a:t>, J. </a:t>
            </a:r>
            <a:r>
              <a:rPr lang="en-GB" sz="1600" b="1" dirty="0" err="1" smtClean="0"/>
              <a:t>Selva</a:t>
            </a:r>
            <a:r>
              <a:rPr lang="en-GB" sz="1600" b="1" dirty="0" smtClean="0"/>
              <a:t> (INGV)</a:t>
            </a:r>
          </a:p>
        </p:txBody>
      </p:sp>
      <p:sp>
        <p:nvSpPr>
          <p:cNvPr id="6" name="Frihåndsform 5"/>
          <p:cNvSpPr/>
          <p:nvPr/>
        </p:nvSpPr>
        <p:spPr>
          <a:xfrm>
            <a:off x="4939897" y="555526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28860" y="4575098"/>
            <a:ext cx="6998198" cy="48878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600" b="1" i="0" u="sng" baseline="0">
                <a:solidFill>
                  <a:schemeClr val="bg2">
                    <a:lumMod val="25000"/>
                  </a:schemeClr>
                </a:solidFill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000" u="none" dirty="0" smtClean="0"/>
              <a:t>Third GTM scoping meeting, EGU, Vienna 19.4.2016</a:t>
            </a:r>
            <a:endParaRPr lang="en-US" sz="1000" u="none" dirty="0"/>
          </a:p>
        </p:txBody>
      </p:sp>
      <p:sp>
        <p:nvSpPr>
          <p:cNvPr id="7" name="Tittel 3"/>
          <p:cNvSpPr txBox="1">
            <a:spLocks/>
          </p:cNvSpPr>
          <p:nvPr/>
        </p:nvSpPr>
        <p:spPr>
          <a:xfrm>
            <a:off x="596405" y="2799691"/>
            <a:ext cx="5775795" cy="598463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Arial" pitchFamily="34" charset="0"/>
              </a:defRPr>
            </a:lvl1pPr>
          </a:lstStyle>
          <a:p>
            <a:r>
              <a:rPr lang="en-GB" sz="2400" dirty="0" smtClean="0">
                <a:solidFill>
                  <a:schemeClr val="tx1"/>
                </a:solidFill>
              </a:rPr>
              <a:t>Background, </a:t>
            </a:r>
            <a:r>
              <a:rPr lang="en-GB" sz="2400" dirty="0" err="1" smtClean="0">
                <a:solidFill>
                  <a:schemeClr val="tx1"/>
                </a:solidFill>
              </a:rPr>
              <a:t>resumé</a:t>
            </a:r>
            <a:r>
              <a:rPr lang="en-GB" sz="2400" dirty="0" smtClean="0">
                <a:solidFill>
                  <a:schemeClr val="tx1"/>
                </a:solidFill>
              </a:rPr>
              <a:t> of previous meetings, and present status</a:t>
            </a:r>
            <a:endParaRPr lang="nb-NO" sz="2400" dirty="0">
              <a:solidFill>
                <a:schemeClr val="tx1"/>
              </a:solidFill>
            </a:endParaRPr>
          </a:p>
        </p:txBody>
      </p:sp>
      <p:pic>
        <p:nvPicPr>
          <p:cNvPr id="8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1510"/>
            <a:ext cx="738547" cy="1029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steps will immediately follow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9567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Keep working in common (pilot) Projects, e.g. TSUMAPS-NEAM, allows </a:t>
            </a:r>
            <a:r>
              <a:rPr lang="en-US" dirty="0" smtClean="0">
                <a:solidFill>
                  <a:schemeClr val="tx1"/>
                </a:solidFill>
              </a:rPr>
              <a:t>defining </a:t>
            </a:r>
            <a:r>
              <a:rPr lang="en-US" dirty="0">
                <a:solidFill>
                  <a:schemeClr val="tx1"/>
                </a:solidFill>
              </a:rPr>
              <a:t>explicit scope and focus areas </a:t>
            </a:r>
            <a:r>
              <a:rPr lang="en-US" dirty="0" smtClean="0">
                <a:solidFill>
                  <a:schemeClr val="tx1"/>
                </a:solidFill>
              </a:rPr>
              <a:t>where </a:t>
            </a:r>
            <a:r>
              <a:rPr lang="en-US" dirty="0">
                <a:solidFill>
                  <a:schemeClr val="tx1"/>
                </a:solidFill>
              </a:rPr>
              <a:t>we need </a:t>
            </a:r>
            <a:r>
              <a:rPr lang="en-US" dirty="0" smtClean="0">
                <a:solidFill>
                  <a:schemeClr val="tx1"/>
                </a:solidFill>
              </a:rPr>
              <a:t>standards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Refine verification practices/tools (e.g. weighting of alternative models through elicitation of experts; sanity checks; comparison with observations)</a:t>
            </a:r>
            <a:endParaRPr lang="en-US" dirty="0" smtClean="0"/>
          </a:p>
          <a:p>
            <a:r>
              <a:rPr lang="en-US" dirty="0" smtClean="0"/>
              <a:t>Initiation of preparation of Terms of Reference (</a:t>
            </a:r>
            <a:r>
              <a:rPr lang="en-US" dirty="0" err="1" smtClean="0"/>
              <a:t>ToR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Follow up workshop with re-insurance industry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Bil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651870"/>
            <a:ext cx="512206" cy="7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4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 later phase (and related to </a:t>
            </a:r>
            <a:r>
              <a:rPr lang="en-US" dirty="0" err="1" smtClean="0"/>
              <a:t>ToR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308721"/>
          </a:xfrm>
        </p:spPr>
        <p:txBody>
          <a:bodyPr>
            <a:normAutofit/>
          </a:bodyPr>
          <a:lstStyle/>
          <a:p>
            <a:r>
              <a:rPr lang="en-US" dirty="0" smtClean="0"/>
              <a:t>Coordination, Scientific and advisory boards</a:t>
            </a:r>
          </a:p>
          <a:p>
            <a:pPr lvl="1"/>
            <a:r>
              <a:rPr lang="en-US" dirty="0" smtClean="0"/>
              <a:t>Will depend on interaction with stakeholders </a:t>
            </a:r>
          </a:p>
          <a:p>
            <a:r>
              <a:rPr lang="en-US" dirty="0" smtClean="0"/>
              <a:t>Structure/Location of secretariat</a:t>
            </a:r>
          </a:p>
          <a:p>
            <a:r>
              <a:rPr lang="en-US" dirty="0" smtClean="0"/>
              <a:t>Management of joint funding </a:t>
            </a:r>
          </a:p>
          <a:p>
            <a:r>
              <a:rPr lang="en-US" dirty="0"/>
              <a:t>Decisions on size and structure of membership </a:t>
            </a:r>
            <a:r>
              <a:rPr lang="en-US" dirty="0" smtClean="0"/>
              <a:t>fee</a:t>
            </a:r>
          </a:p>
          <a:p>
            <a:r>
              <a:rPr lang="en-US" dirty="0" smtClean="0"/>
              <a:t>Open source and IPR issues</a:t>
            </a:r>
          </a:p>
          <a:p>
            <a:r>
              <a:rPr lang="en-US" dirty="0" smtClean="0"/>
              <a:t>Engagement with national authorities?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Bil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651870"/>
            <a:ext cx="512206" cy="7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4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755576" y="186857"/>
            <a:ext cx="7859216" cy="8572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Background and motivation – why did we take this initiative?</a:t>
            </a:r>
            <a:endParaRPr lang="en-US" sz="28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683568" y="1063229"/>
            <a:ext cx="5904656" cy="40802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Multi-institutional work on hazard and risk for the UN-ISDR (Global Assessment Report, GAR)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Idea: </a:t>
            </a:r>
            <a:r>
              <a:rPr lang="en-US" dirty="0" smtClean="0"/>
              <a:t>Need to gather scientific community for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Collective effort for improved understanding of global tsunami hazard and risk</a:t>
            </a:r>
          </a:p>
          <a:p>
            <a:pPr lvl="1"/>
            <a:r>
              <a:rPr lang="en-US" dirty="0" smtClean="0"/>
              <a:t>Improve methods, develop guidelines and standards</a:t>
            </a:r>
          </a:p>
          <a:p>
            <a:pPr lvl="1"/>
            <a:r>
              <a:rPr lang="en-US" dirty="0" smtClean="0"/>
              <a:t>Non-exclusive initiative </a:t>
            </a:r>
            <a:r>
              <a:rPr lang="en-US" dirty="0" smtClean="0">
                <a:sym typeface="Wingdings" panose="05000000000000000000" pitchFamily="2" charset="2"/>
              </a:rPr>
              <a:t>↔ open for the community</a:t>
            </a:r>
            <a:endParaRPr lang="en-US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Initiative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from the tsunami community itself</a:t>
            </a:r>
            <a:endParaRPr lang="en-US" i="1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Proposers: NGI, GA, INGV, USGS, IPMA, </a:t>
            </a:r>
            <a:r>
              <a:rPr lang="en-US" dirty="0" smtClean="0"/>
              <a:t>GFZ</a:t>
            </a:r>
          </a:p>
          <a:p>
            <a:pPr lvl="1"/>
            <a:r>
              <a:rPr lang="en-US" dirty="0" smtClean="0"/>
              <a:t>No owners or funding at present</a:t>
            </a:r>
          </a:p>
          <a:p>
            <a:r>
              <a:rPr lang="en-US" dirty="0" smtClean="0"/>
              <a:t>GTM should ensure relevance towards stakeholders</a:t>
            </a:r>
          </a:p>
          <a:p>
            <a:pPr lvl="1"/>
            <a:r>
              <a:rPr lang="en-US" dirty="0" smtClean="0"/>
              <a:t>Societal relevance</a:t>
            </a:r>
          </a:p>
          <a:p>
            <a:pPr lvl="1"/>
            <a:r>
              <a:rPr lang="en-US" dirty="0" smtClean="0"/>
              <a:t>Ambition will – to a considerable extent – depend on success in attracting external funding </a:t>
            </a:r>
          </a:p>
          <a:p>
            <a:pPr lvl="1"/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910569"/>
            <a:ext cx="2336840" cy="2181015"/>
          </a:xfrm>
          <a:prstGeom prst="rect">
            <a:avLst/>
          </a:prstGeom>
        </p:spPr>
      </p:pic>
      <p:pic>
        <p:nvPicPr>
          <p:cNvPr id="7" name="Bilde 6" descr="cover_2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0979" y="3142818"/>
            <a:ext cx="1150144" cy="1602659"/>
          </a:xfrm>
          <a:prstGeom prst="rect">
            <a:avLst/>
          </a:prstGeom>
        </p:spPr>
      </p:pic>
      <p:pic>
        <p:nvPicPr>
          <p:cNvPr id="8" name="Bilde 7" descr="ChapterCover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3142818"/>
            <a:ext cx="1174930" cy="1669825"/>
          </a:xfrm>
          <a:prstGeom prst="rect">
            <a:avLst/>
          </a:prstGeom>
        </p:spPr>
      </p:pic>
      <p:pic>
        <p:nvPicPr>
          <p:cNvPr id="11" name="Bild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651870"/>
            <a:ext cx="512206" cy="7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3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Meetings and dissemination activities so far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812777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IUGG Prague June 2015</a:t>
            </a:r>
          </a:p>
          <a:p>
            <a:pPr lvl="1"/>
            <a:r>
              <a:rPr lang="en-US" dirty="0" smtClean="0"/>
              <a:t>Proposed in public GTM presentation</a:t>
            </a:r>
          </a:p>
          <a:p>
            <a:pPr lvl="1"/>
            <a:r>
              <a:rPr lang="en-US" dirty="0" smtClean="0"/>
              <a:t>Scoping meeting discussing the </a:t>
            </a:r>
            <a:r>
              <a:rPr lang="en-US" b="1" i="1" dirty="0" smtClean="0">
                <a:solidFill>
                  <a:srgbClr val="C00000"/>
                </a:solidFill>
              </a:rPr>
              <a:t>science content</a:t>
            </a:r>
          </a:p>
          <a:p>
            <a:pPr lvl="1"/>
            <a:r>
              <a:rPr lang="en-US" dirty="0" smtClean="0"/>
              <a:t>Discussions with IOC UNESCO TOWS group on tsunami hazard assessment and probability vs defining largest credible magnitudes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AGU December 2015 – OAKLAND (AECOMs office)</a:t>
            </a:r>
          </a:p>
          <a:p>
            <a:pPr lvl="1"/>
            <a:r>
              <a:rPr lang="en-US" dirty="0" smtClean="0"/>
              <a:t>Discussing </a:t>
            </a:r>
            <a:r>
              <a:rPr lang="en-US" b="1" i="1" dirty="0" smtClean="0">
                <a:solidFill>
                  <a:srgbClr val="C00000"/>
                </a:solidFill>
              </a:rPr>
              <a:t>organizational structure</a:t>
            </a:r>
          </a:p>
          <a:p>
            <a:pPr lvl="1"/>
            <a:r>
              <a:rPr lang="en-US" dirty="0" smtClean="0"/>
              <a:t>Exchange knowledge and experience from GEM</a:t>
            </a:r>
            <a:endParaRPr lang="en-US" dirty="0"/>
          </a:p>
          <a:p>
            <a:pPr lvl="1"/>
            <a:r>
              <a:rPr lang="en-US" dirty="0" smtClean="0"/>
              <a:t>Establishment of workgroups</a:t>
            </a:r>
          </a:p>
          <a:p>
            <a:r>
              <a:rPr lang="en-US" dirty="0" smtClean="0"/>
              <a:t>UNISDR S&amp;T conference January 2015 – GTM poster (NGI)</a:t>
            </a:r>
          </a:p>
          <a:p>
            <a:r>
              <a:rPr lang="en-US" dirty="0" smtClean="0"/>
              <a:t>OASIS Loss Modeling Framework – </a:t>
            </a:r>
            <a:r>
              <a:rPr lang="en-US" dirty="0" err="1" smtClean="0"/>
              <a:t>webex</a:t>
            </a:r>
            <a:r>
              <a:rPr lang="en-US" dirty="0" smtClean="0"/>
              <a:t> meeting April 2015 (NGI, INGV, CIMNE)</a:t>
            </a:r>
          </a:p>
          <a:p>
            <a:r>
              <a:rPr lang="en-US" dirty="0" smtClean="0"/>
              <a:t>EGU 2016 (this meeting)</a:t>
            </a:r>
          </a:p>
          <a:p>
            <a:r>
              <a:rPr lang="en-US" dirty="0" smtClean="0"/>
              <a:t>SSA 2016 (AECOM presents GTM later this week)</a:t>
            </a:r>
          </a:p>
        </p:txBody>
      </p:sp>
      <p:pic>
        <p:nvPicPr>
          <p:cNvPr id="4" name="Bil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651870"/>
            <a:ext cx="512206" cy="7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7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6794" y="11797"/>
            <a:ext cx="7859216" cy="857250"/>
          </a:xfrm>
        </p:spPr>
        <p:txBody>
          <a:bodyPr/>
          <a:lstStyle/>
          <a:p>
            <a:r>
              <a:rPr lang="en-US" dirty="0" smtClean="0"/>
              <a:t>Interested </a:t>
            </a:r>
            <a:r>
              <a:rPr lang="en-US" dirty="0" err="1" smtClean="0"/>
              <a:t>organisations</a:t>
            </a:r>
            <a:r>
              <a:rPr lang="en-US" dirty="0" smtClean="0"/>
              <a:t> count &gt; 20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51867" y="828943"/>
            <a:ext cx="7859216" cy="3452737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en-US" sz="2000" dirty="0" smtClean="0"/>
              <a:t>Also</a:t>
            </a:r>
          </a:p>
          <a:p>
            <a:pPr fontAlgn="t"/>
            <a:r>
              <a:rPr lang="en-US" sz="1600" dirty="0" smtClean="0"/>
              <a:t>MMAF </a:t>
            </a:r>
            <a:r>
              <a:rPr lang="en-US" sz="1600" dirty="0"/>
              <a:t>(Muhari)</a:t>
            </a:r>
            <a:endParaRPr lang="en-GB" sz="1600" dirty="0"/>
          </a:p>
          <a:p>
            <a:pPr fontAlgn="t"/>
            <a:r>
              <a:rPr lang="en-US" sz="1600" dirty="0" err="1"/>
              <a:t>Univ</a:t>
            </a:r>
            <a:r>
              <a:rPr lang="en-US" sz="1600" dirty="0"/>
              <a:t> </a:t>
            </a:r>
            <a:r>
              <a:rPr lang="en-US" sz="1600" dirty="0" smtClean="0"/>
              <a:t>Bologna</a:t>
            </a:r>
            <a:r>
              <a:rPr lang="en-GB" sz="1600" dirty="0"/>
              <a:t> </a:t>
            </a:r>
            <a:r>
              <a:rPr lang="en-GB" sz="1600" dirty="0" smtClean="0"/>
              <a:t> (</a:t>
            </a:r>
            <a:r>
              <a:rPr lang="en-GB" sz="1600" dirty="0" err="1" smtClean="0"/>
              <a:t>Tinti</a:t>
            </a:r>
            <a:r>
              <a:rPr lang="en-GB" sz="1600" dirty="0" smtClean="0"/>
              <a:t>, </a:t>
            </a:r>
            <a:r>
              <a:rPr lang="en-GB" sz="1600" dirty="0" err="1" smtClean="0"/>
              <a:t>Armigliato</a:t>
            </a:r>
            <a:r>
              <a:rPr lang="en-GB" sz="1600" dirty="0" smtClean="0"/>
              <a:t>)</a:t>
            </a:r>
          </a:p>
          <a:p>
            <a:pPr fontAlgn="t"/>
            <a:r>
              <a:rPr lang="en-GB" sz="1600" dirty="0" smtClean="0"/>
              <a:t>MSI </a:t>
            </a:r>
            <a:r>
              <a:rPr lang="en-GB" sz="1600" dirty="0"/>
              <a:t>(Didenkulova)</a:t>
            </a:r>
          </a:p>
          <a:p>
            <a:pPr fontAlgn="t"/>
            <a:r>
              <a:rPr lang="en-GB" sz="1600" dirty="0"/>
              <a:t>PARI (</a:t>
            </a:r>
            <a:r>
              <a:rPr lang="en-GB" sz="1600" dirty="0" err="1"/>
              <a:t>Takagawa</a:t>
            </a:r>
            <a:r>
              <a:rPr lang="en-GB" sz="1600" dirty="0"/>
              <a:t>)</a:t>
            </a:r>
          </a:p>
          <a:p>
            <a:pPr fontAlgn="t"/>
            <a:r>
              <a:rPr lang="en-GB" sz="1600" dirty="0"/>
              <a:t>ICMMG (</a:t>
            </a:r>
            <a:r>
              <a:rPr lang="en-GB" sz="1600" dirty="0" err="1"/>
              <a:t>Giusiakov</a:t>
            </a:r>
            <a:r>
              <a:rPr lang="en-GB" sz="1600" dirty="0"/>
              <a:t>)</a:t>
            </a:r>
          </a:p>
          <a:p>
            <a:pPr fontAlgn="t"/>
            <a:r>
              <a:rPr lang="en-GB" sz="1600" dirty="0" err="1"/>
              <a:t>Northwestern</a:t>
            </a:r>
            <a:r>
              <a:rPr lang="en-GB" sz="1600" dirty="0"/>
              <a:t> </a:t>
            </a:r>
            <a:r>
              <a:rPr lang="en-GB" sz="1600" dirty="0" smtClean="0"/>
              <a:t>University (</a:t>
            </a:r>
            <a:r>
              <a:rPr lang="en-GB" sz="1600" dirty="0" err="1" smtClean="0"/>
              <a:t>Okal</a:t>
            </a:r>
            <a:r>
              <a:rPr lang="en-GB" sz="1600" dirty="0" smtClean="0"/>
              <a:t>)</a:t>
            </a:r>
            <a:endParaRPr lang="en-GB" sz="1600" dirty="0"/>
          </a:p>
          <a:p>
            <a:pPr fontAlgn="t"/>
            <a:r>
              <a:rPr lang="en-GB" sz="1600" dirty="0"/>
              <a:t>MRI/JMA (Tsushima</a:t>
            </a:r>
            <a:r>
              <a:rPr lang="en-GB" sz="1600" dirty="0" smtClean="0"/>
              <a:t>)</a:t>
            </a:r>
          </a:p>
          <a:p>
            <a:pPr fontAlgn="t"/>
            <a:r>
              <a:rPr lang="en-US" sz="1600" dirty="0"/>
              <a:t>USC (Lynett)</a:t>
            </a:r>
          </a:p>
          <a:p>
            <a:pPr fontAlgn="t"/>
            <a:r>
              <a:rPr lang="en-US" sz="1600" dirty="0"/>
              <a:t>ITB (Latief)</a:t>
            </a:r>
            <a:endParaRPr lang="en-GB" sz="1600" dirty="0"/>
          </a:p>
          <a:p>
            <a:pPr fontAlgn="t"/>
            <a:r>
              <a:rPr lang="en-US" sz="1600" dirty="0" err="1"/>
              <a:t>Univ</a:t>
            </a:r>
            <a:r>
              <a:rPr lang="en-US" sz="1600" dirty="0"/>
              <a:t> Hamburg (Behrens)</a:t>
            </a:r>
          </a:p>
          <a:p>
            <a:pPr fontAlgn="t"/>
            <a:r>
              <a:rPr lang="en-US" sz="1600" dirty="0"/>
              <a:t>AUTH (Pitilakis</a:t>
            </a:r>
            <a:r>
              <a:rPr lang="en-US" sz="1600" dirty="0" smtClean="0"/>
              <a:t>)</a:t>
            </a:r>
            <a:endParaRPr lang="en-GB" sz="16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72" y="818879"/>
            <a:ext cx="970724" cy="453430"/>
          </a:xfrm>
          <a:prstGeom prst="rect">
            <a:avLst/>
          </a:prstGeom>
        </p:spPr>
      </p:pic>
      <p:pic>
        <p:nvPicPr>
          <p:cNvPr id="5" name="Picture 17" descr="geoscience_stacked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674" y="864411"/>
            <a:ext cx="1229469" cy="733425"/>
          </a:xfrm>
          <a:prstGeom prst="rect">
            <a:avLst/>
          </a:prstGeom>
          <a:noFill/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" y="3152464"/>
            <a:ext cx="738547" cy="1029297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83" y="3160554"/>
            <a:ext cx="920841" cy="64809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46" y="3985357"/>
            <a:ext cx="1083372" cy="76589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2" r="76471" b="-185"/>
          <a:stretch/>
        </p:blipFill>
        <p:spPr>
          <a:xfrm>
            <a:off x="1094927" y="2664033"/>
            <a:ext cx="1044036" cy="40405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53" y="3780447"/>
            <a:ext cx="816628" cy="743885"/>
          </a:xfrm>
          <a:prstGeom prst="rect">
            <a:avLst/>
          </a:prstGeom>
        </p:spPr>
      </p:pic>
      <p:pic>
        <p:nvPicPr>
          <p:cNvPr id="11" name="Picture 2" descr="Inline imag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73" y="2291824"/>
            <a:ext cx="1119781" cy="84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" y="1593199"/>
            <a:ext cx="773483" cy="76845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77" y="2079391"/>
            <a:ext cx="1007554" cy="495673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6" y="2627424"/>
            <a:ext cx="1424891" cy="569957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" y="771551"/>
            <a:ext cx="967608" cy="76051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2" y="1593200"/>
            <a:ext cx="641031" cy="921744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34" y="1361836"/>
            <a:ext cx="1061539" cy="628586"/>
          </a:xfrm>
          <a:prstGeom prst="rect">
            <a:avLst/>
          </a:prstGeom>
        </p:spPr>
      </p:pic>
      <p:pic>
        <p:nvPicPr>
          <p:cNvPr id="18" name="98d39441-8c52-482d-b9ee-6273a951b863" descr="B83883D9-20DA-4E73-BFE2-4CF53E51D2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97" y="850355"/>
            <a:ext cx="638031" cy="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26" y="1779662"/>
            <a:ext cx="775650" cy="77565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70" y="3763971"/>
            <a:ext cx="943335" cy="760361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65" y="3220648"/>
            <a:ext cx="1441106" cy="370844"/>
          </a:xfrm>
          <a:prstGeom prst="rect">
            <a:avLst/>
          </a:prstGeom>
        </p:spPr>
      </p:pic>
      <p:pic>
        <p:nvPicPr>
          <p:cNvPr id="1026" name="9F970146-EA7A-40E1-B0A3-7BE5C566250C" descr="E0BAFDF2-FAB2-4E3D-BBC9-7A90C8CE8931@gns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71" y="2627424"/>
            <a:ext cx="659770" cy="108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66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Overall objectives (1)</a:t>
            </a:r>
            <a:endParaRPr lang="en-US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596753"/>
          </a:xfrm>
        </p:spPr>
        <p:txBody>
          <a:bodyPr>
            <a:normAutofit/>
          </a:bodyPr>
          <a:lstStyle/>
          <a:p>
            <a:r>
              <a:rPr lang="en-US" dirty="0" smtClean="0"/>
              <a:t>Probabilistic tsunami hazard and risk (and related disciplines) </a:t>
            </a:r>
          </a:p>
          <a:p>
            <a:r>
              <a:rPr lang="en-US" dirty="0" smtClean="0"/>
              <a:t>Develop standards and </a:t>
            </a:r>
            <a:r>
              <a:rPr lang="en-GB" dirty="0" smtClean="0"/>
              <a:t>guidelines</a:t>
            </a:r>
            <a:endParaRPr lang="en-US" dirty="0" smtClean="0"/>
          </a:p>
          <a:p>
            <a:r>
              <a:rPr lang="en-US" dirty="0" smtClean="0"/>
              <a:t>Harmonize efforts and products</a:t>
            </a:r>
          </a:p>
          <a:p>
            <a:r>
              <a:rPr lang="en-GB" dirty="0" smtClean="0"/>
              <a:t>Develop tsunami hazard and risk (and related) products</a:t>
            </a:r>
          </a:p>
          <a:p>
            <a:r>
              <a:rPr lang="en-US" dirty="0"/>
              <a:t>Integrate datasets from other </a:t>
            </a:r>
            <a:r>
              <a:rPr lang="en-US" dirty="0" smtClean="0"/>
              <a:t>providers, </a:t>
            </a:r>
            <a:br>
              <a:rPr lang="en-US" dirty="0" smtClean="0"/>
            </a:br>
            <a:r>
              <a:rPr lang="en-US" dirty="0" smtClean="0"/>
              <a:t>or, </a:t>
            </a:r>
            <a:r>
              <a:rPr lang="en-US" dirty="0"/>
              <a:t>compile databases where </a:t>
            </a:r>
            <a:r>
              <a:rPr lang="en-US" dirty="0" smtClean="0"/>
              <a:t>non-existent</a:t>
            </a:r>
            <a:endParaRPr lang="en-GB" dirty="0" smtClean="0"/>
          </a:p>
          <a:p>
            <a:r>
              <a:rPr lang="en-US" dirty="0" smtClean="0"/>
              <a:t>Methods verification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(simulation tools, hazard and risk related tools)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Bil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651870"/>
            <a:ext cx="512206" cy="7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6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Overall </a:t>
            </a:r>
            <a:r>
              <a:rPr lang="en-US" sz="2400" dirty="0" smtClean="0"/>
              <a:t>objectives (</a:t>
            </a:r>
            <a:r>
              <a:rPr lang="en-US" sz="2400" dirty="0"/>
              <a:t>2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992888" cy="38847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Provide reference hazard and risk data on regional and global scale based on standardized and benchmarked methodologies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Enable compatibility between regional and local scale hazard and risk products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Utilize and harmonize projects outside GTM – examples:</a:t>
            </a:r>
          </a:p>
          <a:p>
            <a:pPr lvl="1"/>
            <a:r>
              <a:rPr lang="en-US" dirty="0" smtClean="0"/>
              <a:t>TSUMAPS-NEAM regional hazard maps for the Mediterranean</a:t>
            </a:r>
          </a:p>
          <a:p>
            <a:pPr lvl="1"/>
            <a:r>
              <a:rPr lang="en-US" dirty="0" smtClean="0"/>
              <a:t>Generic tools </a:t>
            </a:r>
            <a:r>
              <a:rPr lang="en-US" dirty="0"/>
              <a:t>for interfacing models Tsunami </a:t>
            </a:r>
            <a:r>
              <a:rPr lang="en-US" dirty="0" smtClean="0"/>
              <a:t>API – GNS Science</a:t>
            </a:r>
          </a:p>
          <a:p>
            <a:r>
              <a:rPr lang="en-US" dirty="0" smtClean="0"/>
              <a:t>Run and facilitate own projects and activities – based on funding</a:t>
            </a:r>
          </a:p>
          <a:p>
            <a:r>
              <a:rPr lang="en-US" dirty="0" smtClean="0"/>
              <a:t>Facilitate integration of results and tools from related organizations such as GEM and GVM – and assign borderlines</a:t>
            </a:r>
            <a:endParaRPr lang="en-US" dirty="0"/>
          </a:p>
        </p:txBody>
      </p:sp>
      <p:pic>
        <p:nvPicPr>
          <p:cNvPr id="4" name="Bil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651870"/>
            <a:ext cx="512206" cy="7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1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list of the scientific objectives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915566"/>
            <a:ext cx="8352928" cy="4227934"/>
          </a:xfrm>
        </p:spPr>
        <p:txBody>
          <a:bodyPr>
            <a:noAutofit/>
          </a:bodyPr>
          <a:lstStyle/>
          <a:p>
            <a:r>
              <a:rPr lang="en-GB" sz="1800" dirty="0" smtClean="0"/>
              <a:t>Seismic </a:t>
            </a:r>
            <a:r>
              <a:rPr lang="en-GB" sz="1800" dirty="0"/>
              <a:t>source (probability and modeling</a:t>
            </a:r>
            <a:r>
              <a:rPr lang="en-GB" sz="1800" dirty="0" smtClean="0"/>
              <a:t>) – interface with GEM </a:t>
            </a:r>
            <a:r>
              <a:rPr lang="en-GB" sz="1800" dirty="0" err="1" smtClean="0"/>
              <a:t>etc</a:t>
            </a:r>
            <a:r>
              <a:rPr lang="en-GB" sz="1800" dirty="0" smtClean="0"/>
              <a:t> needed</a:t>
            </a:r>
            <a:endParaRPr lang="en-GB" sz="1800" dirty="0">
              <a:solidFill>
                <a:srgbClr val="C00000"/>
              </a:solidFill>
            </a:endParaRPr>
          </a:p>
          <a:p>
            <a:r>
              <a:rPr lang="en-GB" sz="1800" dirty="0"/>
              <a:t>Non Seismic source (probability and modeling</a:t>
            </a:r>
            <a:r>
              <a:rPr lang="en-GB" sz="1800" dirty="0" smtClean="0"/>
              <a:t>) – interface with </a:t>
            </a:r>
            <a:r>
              <a:rPr lang="en-GB" sz="1800" dirty="0" smtClean="0">
                <a:solidFill>
                  <a:schemeClr val="tx1"/>
                </a:solidFill>
              </a:rPr>
              <a:t>GVM, (ICL, S4Slide)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/>
              <a:t>Tsunami </a:t>
            </a:r>
            <a:r>
              <a:rPr lang="en-GB" sz="1800" dirty="0" smtClean="0"/>
              <a:t>(</a:t>
            </a:r>
            <a:r>
              <a:rPr lang="en-GB" sz="1800" smtClean="0"/>
              <a:t>probability and modelling)</a:t>
            </a:r>
            <a:endParaRPr lang="en-GB" sz="1800" dirty="0"/>
          </a:p>
          <a:p>
            <a:r>
              <a:rPr lang="en-GB" sz="1800" dirty="0" smtClean="0"/>
              <a:t>PTHA </a:t>
            </a:r>
            <a:r>
              <a:rPr lang="en-GB" sz="1800" dirty="0"/>
              <a:t>(seismic and non-seismic</a:t>
            </a:r>
            <a:r>
              <a:rPr lang="en-GB" sz="1800" dirty="0">
                <a:sym typeface="Wingdings" panose="05000000000000000000" pitchFamily="2" charset="2"/>
              </a:rPr>
              <a:t></a:t>
            </a:r>
            <a:r>
              <a:rPr lang="en-GB" sz="1800" dirty="0"/>
              <a:t> landslides and volcanoes)</a:t>
            </a:r>
          </a:p>
          <a:p>
            <a:r>
              <a:rPr lang="en-GB" sz="1800" dirty="0" smtClean="0"/>
              <a:t>Vulnerability </a:t>
            </a:r>
            <a:r>
              <a:rPr lang="en-GB" sz="1800" dirty="0"/>
              <a:t>and </a:t>
            </a:r>
            <a:r>
              <a:rPr lang="en-GB" sz="1800" dirty="0" smtClean="0"/>
              <a:t>fragility </a:t>
            </a:r>
          </a:p>
          <a:p>
            <a:r>
              <a:rPr lang="en-GB" sz="1800" dirty="0" smtClean="0"/>
              <a:t>Probabilistic </a:t>
            </a:r>
            <a:r>
              <a:rPr lang="en-GB" sz="1800" dirty="0"/>
              <a:t>Tsunami Risk </a:t>
            </a:r>
            <a:r>
              <a:rPr lang="en-GB" sz="1800" dirty="0" smtClean="0"/>
              <a:t>Assessment  </a:t>
            </a:r>
          </a:p>
          <a:p>
            <a:r>
              <a:rPr lang="en-GB" sz="1800" dirty="0" smtClean="0"/>
              <a:t>Uncertainty treatment and feasibility</a:t>
            </a:r>
          </a:p>
          <a:p>
            <a:r>
              <a:rPr lang="en-GB" sz="1800" dirty="0" smtClean="0"/>
              <a:t>Development of standards and guidelines for tsunami hazard and risk quantification</a:t>
            </a:r>
          </a:p>
          <a:p>
            <a:pPr marL="342900" lvl="1" indent="-342900">
              <a:spcBef>
                <a:spcPct val="20000"/>
              </a:spcBef>
              <a:buBlip>
                <a:blip r:embed="rId2"/>
              </a:buBlip>
            </a:pPr>
            <a:r>
              <a:rPr lang="en-GB" dirty="0"/>
              <a:t>Unified code </a:t>
            </a:r>
            <a:r>
              <a:rPr lang="en-GB" dirty="0" smtClean="0"/>
              <a:t>interfaces - harmonization</a:t>
            </a:r>
            <a:endParaRPr lang="en-GB" sz="1600" dirty="0"/>
          </a:p>
          <a:p>
            <a:r>
              <a:rPr lang="en-GB" sz="1800" dirty="0" smtClean="0">
                <a:solidFill>
                  <a:schemeClr val="tx1"/>
                </a:solidFill>
              </a:rPr>
              <a:t>Dissemination and </a:t>
            </a:r>
            <a:r>
              <a:rPr lang="en-GB" sz="1800" dirty="0" err="1" smtClean="0">
                <a:solidFill>
                  <a:schemeClr val="tx1"/>
                </a:solidFill>
              </a:rPr>
              <a:t>geoethics</a:t>
            </a:r>
            <a:r>
              <a:rPr lang="en-GB" sz="1800" dirty="0" smtClean="0">
                <a:solidFill>
                  <a:schemeClr val="tx1"/>
                </a:solidFill>
              </a:rPr>
              <a:t> (transparency – uncertainty communication)</a:t>
            </a:r>
            <a:endParaRPr lang="en-GB" sz="1800" dirty="0"/>
          </a:p>
          <a:p>
            <a:endParaRPr lang="en-US" sz="1800" dirty="0"/>
          </a:p>
        </p:txBody>
      </p:sp>
      <p:pic>
        <p:nvPicPr>
          <p:cNvPr id="4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651870"/>
            <a:ext cx="512206" cy="7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4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simple tools available at present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Simple GTM webpage set up by </a:t>
            </a:r>
            <a:r>
              <a:rPr lang="en-US" dirty="0" smtClean="0">
                <a:solidFill>
                  <a:srgbClr val="FF0000"/>
                </a:solidFill>
              </a:rPr>
              <a:t>UW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www.globaltsunamimodel.org</a:t>
            </a:r>
            <a:endParaRPr lang="en-US" dirty="0" smtClean="0"/>
          </a:p>
          <a:p>
            <a:r>
              <a:rPr lang="en-US" dirty="0" err="1" smtClean="0"/>
              <a:t>GitHub</a:t>
            </a:r>
            <a:r>
              <a:rPr lang="en-US" dirty="0" smtClean="0"/>
              <a:t> repository for files set up by </a:t>
            </a:r>
            <a:r>
              <a:rPr lang="en-US" dirty="0">
                <a:solidFill>
                  <a:srgbClr val="FF0000"/>
                </a:solidFill>
              </a:rPr>
              <a:t>UW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github.com/GlobalTsunamiModel/GlobalTsunamiModel.github.io</a:t>
            </a:r>
            <a:endParaRPr lang="en-US" dirty="0" smtClean="0"/>
          </a:p>
          <a:p>
            <a:r>
              <a:rPr lang="en-US" dirty="0" smtClean="0"/>
              <a:t>GTM google group (including GEM and GVM) – set up by </a:t>
            </a:r>
            <a:r>
              <a:rPr lang="en-US" dirty="0">
                <a:solidFill>
                  <a:srgbClr val="FF0000"/>
                </a:solidFill>
              </a:rPr>
              <a:t>AECOM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https://groups.google.com/forum/#!forum/</a:t>
            </a:r>
            <a:r>
              <a:rPr lang="en-US" dirty="0" smtClean="0">
                <a:hlinkClick r:id="rId4"/>
              </a:rPr>
              <a:t>globaltsunamimodel</a:t>
            </a:r>
            <a:endParaRPr lang="en-US" dirty="0" smtClean="0"/>
          </a:p>
          <a:p>
            <a:r>
              <a:rPr lang="en-US" dirty="0"/>
              <a:t>Further suggestions by Randy </a:t>
            </a:r>
            <a:r>
              <a:rPr lang="en-US" dirty="0" err="1"/>
              <a:t>LeVeque</a:t>
            </a:r>
            <a:r>
              <a:rPr lang="en-US" dirty="0"/>
              <a:t> in the GTM </a:t>
            </a:r>
            <a:r>
              <a:rPr lang="en-US" dirty="0" err="1" smtClean="0"/>
              <a:t>googlegroup</a:t>
            </a:r>
            <a:endParaRPr lang="en-US" dirty="0" smtClean="0"/>
          </a:p>
          <a:p>
            <a:r>
              <a:rPr lang="en-US" dirty="0" smtClean="0"/>
              <a:t>Some PTHA tools </a:t>
            </a:r>
            <a:r>
              <a:rPr lang="en-US" dirty="0"/>
              <a:t>on </a:t>
            </a:r>
            <a:r>
              <a:rPr lang="en-US" dirty="0" err="1" smtClean="0"/>
              <a:t>github</a:t>
            </a:r>
            <a:r>
              <a:rPr lang="en-US" dirty="0" smtClean="0"/>
              <a:t> provided by </a:t>
            </a:r>
            <a:r>
              <a:rPr lang="en-US" dirty="0">
                <a:solidFill>
                  <a:srgbClr val="FF0000"/>
                </a:solidFill>
              </a:rPr>
              <a:t>GA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The above structures are preliminary </a:t>
            </a:r>
            <a:r>
              <a:rPr lang="en-US" dirty="0" smtClean="0"/>
              <a:t>– and also allow us to explore possibilities – what do we need - prior to building more extensive and complete infrastructure </a:t>
            </a:r>
          </a:p>
        </p:txBody>
      </p:sp>
      <p:pic>
        <p:nvPicPr>
          <p:cNvPr id="4" name="Bild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651870"/>
            <a:ext cx="512206" cy="7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2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</a:t>
            </a:r>
            <a:r>
              <a:rPr lang="en-US" dirty="0" smtClean="0"/>
              <a:t>on three basic activities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956793"/>
          </a:xfrm>
        </p:spPr>
        <p:txBody>
          <a:bodyPr>
            <a:normAutofit/>
          </a:bodyPr>
          <a:lstStyle/>
          <a:p>
            <a:r>
              <a:rPr lang="en-US" b="1" dirty="0" smtClean="0"/>
              <a:t>Committing partners </a:t>
            </a:r>
            <a:r>
              <a:rPr lang="en-US" dirty="0" smtClean="0"/>
              <a:t>to the GTM, through a simple process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Acquiring signed Letters of Intent (</a:t>
            </a:r>
            <a:r>
              <a:rPr lang="en-US" dirty="0" err="1" smtClean="0"/>
              <a:t>LoIs</a:t>
            </a:r>
            <a:r>
              <a:rPr lang="en-US" dirty="0" smtClean="0"/>
              <a:t>) from own Institutions, enabling Point(s) of Contact for each Institution; Initial “loose” commitment toward GTM construction</a:t>
            </a:r>
          </a:p>
          <a:p>
            <a:r>
              <a:rPr lang="en-US" b="1" dirty="0" smtClean="0"/>
              <a:t>Seeking for endorsement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Main Contact established with UNISDR; other agreements ongoing</a:t>
            </a:r>
          </a:p>
          <a:p>
            <a:r>
              <a:rPr lang="en-US" dirty="0" smtClean="0"/>
              <a:t>joint </a:t>
            </a:r>
            <a:r>
              <a:rPr lang="en-US" b="1" dirty="0" smtClean="0"/>
              <a:t>White Paper</a:t>
            </a:r>
            <a:r>
              <a:rPr lang="en-US" dirty="0" smtClean="0"/>
              <a:t>, possibly on a top Journal showing</a:t>
            </a:r>
            <a:endParaRPr lang="en-US" b="1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Commitment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Endorsement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GTM added value (standards, validation, </a:t>
            </a:r>
            <a:r>
              <a:rPr lang="en-US" dirty="0" smtClean="0"/>
              <a:t>tools, a </a:t>
            </a:r>
            <a:r>
              <a:rPr lang="en-US" dirty="0" smtClean="0"/>
              <a:t>unique broad community)</a:t>
            </a:r>
          </a:p>
        </p:txBody>
      </p:sp>
      <p:pic>
        <p:nvPicPr>
          <p:cNvPr id="4" name="Bil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651870"/>
            <a:ext cx="512206" cy="7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1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gendefinert 1">
      <a:dk1>
        <a:srgbClr val="262626"/>
      </a:dk1>
      <a:lt1>
        <a:sysClr val="window" lastClr="FFFFFF"/>
      </a:lt1>
      <a:dk2>
        <a:srgbClr val="000000"/>
      </a:dk2>
      <a:lt2>
        <a:srgbClr val="D9D9D6"/>
      </a:lt2>
      <a:accent1>
        <a:srgbClr val="AB2328"/>
      </a:accent1>
      <a:accent2>
        <a:srgbClr val="DFC2C3"/>
      </a:accent2>
      <a:accent3>
        <a:srgbClr val="F39662"/>
      </a:accent3>
      <a:accent4>
        <a:srgbClr val="5EC8E5"/>
      </a:accent4>
      <a:accent5>
        <a:srgbClr val="6ECD9C"/>
      </a:accent5>
      <a:accent6>
        <a:srgbClr val="E1CC52"/>
      </a:accent6>
      <a:hlink>
        <a:srgbClr val="5EC8E5"/>
      </a:hlink>
      <a:folHlink>
        <a:srgbClr val="AB23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NGI_Lys_Tema_Miljo_NO.potx" id="{1F1CF621-BFB4-43EB-A7D4-611CF0721377}" vid="{9329728E-1753-459D-A4E3-0C527ABFE36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3658</TotalTime>
  <Words>851</Words>
  <Application>Microsoft Macintosh PowerPoint</Application>
  <PresentationFormat>Presentazione su schermo (16:9)</PresentationFormat>
  <Paragraphs>105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Office-tema</vt:lpstr>
      <vt:lpstr>Global Tsunami Model (GTM) </vt:lpstr>
      <vt:lpstr>Background and motivation – why did we take this initiative?</vt:lpstr>
      <vt:lpstr>Meetings and dissemination activities so far</vt:lpstr>
      <vt:lpstr>Interested organisations count &gt; 20</vt:lpstr>
      <vt:lpstr>Overall objectives (1)</vt:lpstr>
      <vt:lpstr>Overall objectives (2) </vt:lpstr>
      <vt:lpstr>Brief list of the scientific objectives</vt:lpstr>
      <vt:lpstr>Some simple tools available at present</vt:lpstr>
      <vt:lpstr>Focus on three basic activities</vt:lpstr>
      <vt:lpstr>Other steps will immediately follow</vt:lpstr>
      <vt:lpstr>For a later phase (and related to ToR)</vt:lpstr>
    </vt:vector>
  </TitlesOfParts>
  <Company>NGI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Finn Løvholt</dc:creator>
  <cp:lastModifiedBy>Stefano Lorito</cp:lastModifiedBy>
  <cp:revision>400</cp:revision>
  <cp:lastPrinted>2016-04-18T11:02:14Z</cp:lastPrinted>
  <dcterms:created xsi:type="dcterms:W3CDTF">2015-03-04T12:23:22Z</dcterms:created>
  <dcterms:modified xsi:type="dcterms:W3CDTF">2016-04-20T10:23:56Z</dcterms:modified>
</cp:coreProperties>
</file>