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1" r:id="rId3"/>
    <p:sldMasterId id="2147483682" r:id="rId4"/>
    <p:sldMasterId id="2147483693" r:id="rId5"/>
  </p:sldMasterIdLst>
  <p:notesMasterIdLst>
    <p:notesMasterId r:id="rId20"/>
  </p:notesMasterIdLst>
  <p:handoutMasterIdLst>
    <p:handoutMasterId r:id="rId21"/>
  </p:handoutMasterIdLst>
  <p:sldIdLst>
    <p:sldId id="256" r:id="rId6"/>
    <p:sldId id="263" r:id="rId7"/>
    <p:sldId id="266" r:id="rId8"/>
    <p:sldId id="264" r:id="rId9"/>
    <p:sldId id="267" r:id="rId10"/>
    <p:sldId id="268" r:id="rId11"/>
    <p:sldId id="262" r:id="rId12"/>
    <p:sldId id="258" r:id="rId13"/>
    <p:sldId id="260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746" autoAdjust="0"/>
  </p:normalViewPr>
  <p:slideViewPr>
    <p:cSldViewPr snapToGrid="0" showGuides="1">
      <p:cViewPr varScale="1">
        <p:scale>
          <a:sx n="102" d="100"/>
          <a:sy n="102" d="100"/>
        </p:scale>
        <p:origin x="-1400" y="-96"/>
      </p:cViewPr>
      <p:guideLst>
        <p:guide orient="horz" pos="3785"/>
        <p:guide orient="horz" pos="910"/>
        <p:guide orient="horz" pos="4131"/>
        <p:guide orient="horz" pos="2736"/>
        <p:guide pos="288"/>
        <p:guide pos="5472"/>
        <p:guide pos="1417"/>
        <p:guide pos="1642"/>
        <p:guide pos="2765"/>
        <p:guide pos="2995"/>
        <p:guide pos="4117"/>
        <p:guide pos="43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17757-D4DF-FC41-AEE6-99A62AC2B72B}" type="datetimeFigureOut">
              <a:rPr lang="en-US" smtClean="0"/>
              <a:pPr/>
              <a:t>19/05/16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F0E76-2DA8-CB4B-8869-64C765A0D0AB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97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CEB45-0962-4FE3-BF2A-53CDF9A60254}" type="datetimeFigureOut">
              <a:rPr lang="en-US" smtClean="0"/>
              <a:pPr/>
              <a:t>19/05/16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B52A1-CCB2-4AAD-86EF-43FEE5A3BB26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850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52A1-CCB2-4AAD-86EF-43FEE5A3BB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9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57ACD-19E9-41BE-91A8-072529677BE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8621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</a:t>
            </a:r>
            <a:r>
              <a:rPr lang="en-US" baseline="0" dirty="0" smtClean="0"/>
              <a:t> include </a:t>
            </a:r>
            <a:r>
              <a:rPr lang="en-US" baseline="0" smtClean="0"/>
              <a:t>summaries and some </a:t>
            </a:r>
            <a:r>
              <a:rPr lang="en-US" baseline="0" dirty="0" smtClean="0"/>
              <a:t>example figures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52A1-CCB2-4AAD-86EF-43FEE5A3BB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6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boxes</a:t>
            </a:r>
            <a:r>
              <a:rPr lang="en-US" baseline="0" dirty="0" smtClean="0"/>
              <a:t> represent input/output for which we would like to develop common format or translation modules between formats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B52A1-CCB2-4AAD-86EF-43FEE5A3BB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7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Relationship Id="rId3" Type="http://schemas.openxmlformats.org/officeDocument/2006/relationships/image" Target="../media/image6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6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/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Month Day, Year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GREE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007608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98000">
                <a:schemeClr val="accent2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GREEN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98000">
                <a:schemeClr val="accent2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685800" marR="0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lvl3pPr>
            <a:lvl4pPr marL="914400" marR="0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lvl4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  <a:p>
            <a:pPr marL="914400" marR="0" lvl="3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_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173038" indent="-173038"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01638" indent="-182563">
              <a:buFont typeface="Arial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-173038"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227013" marR="0" lvl="1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dirty="0" smtClean="0"/>
              <a:t>Second level</a:t>
            </a:r>
          </a:p>
          <a:p>
            <a:pPr marL="461963" marR="0" lvl="2" indent="-234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630238" lvl="3" indent="-168275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_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400"/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/>
            </a:lvl2pPr>
            <a:lvl3pPr marL="685800" marR="0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800"/>
            </a:lvl3pPr>
            <a:lvl4pPr marL="914400" marR="0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  <a:p>
            <a:pPr marL="914400" marR="0" lvl="3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400"/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/>
            </a:lvl2pPr>
            <a:lvl3pPr marL="685800" marR="0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800"/>
            </a:lvl3pPr>
            <a:lvl4pPr marL="914400" marR="0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  <a:p>
            <a:pPr marL="914400" marR="0" lvl="3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LUE_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/>
            </a:lvl1pPr>
            <a:lvl2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lvl2pPr>
            <a:lvl3pPr marL="685800" marR="0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2-Column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</a:pPr>
            <a:r>
              <a:rPr lang="en-US" dirty="0" smtClean="0"/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dirty="0" smtClean="0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</a:pPr>
            <a:r>
              <a:rPr lang="en-US" dirty="0" smtClean="0"/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</a:pPr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_Optional Phot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dge image_42-19280666_crop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rcRect b="12384"/>
          <a:stretch>
            <a:fillRect/>
          </a:stretch>
        </p:blipFill>
        <p:spPr>
          <a:xfrm>
            <a:off x="0" y="0"/>
            <a:ext cx="9144000" cy="6008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/>
            </a:lvl1pPr>
          </a:lstStyle>
          <a:p>
            <a:pPr lvl="0"/>
            <a:r>
              <a:rPr lang="en-US" dirty="0" smtClean="0"/>
              <a:t>Month Day, Year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>
              <a:buNone/>
              <a:defRPr sz="1500"/>
            </a:lvl1pPr>
          </a:lstStyle>
          <a:p>
            <a:pPr lvl="0"/>
            <a:r>
              <a:rPr lang="en-US" dirty="0" smtClean="0"/>
              <a:t>Month Day, Year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-ORANG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007608"/>
          </a:xfrm>
          <a:prstGeom prst="rect">
            <a:avLst/>
          </a:prstGeom>
          <a:gradFill flip="none" rotWithShape="1">
            <a:gsLst>
              <a:gs pos="2000">
                <a:srgbClr val="7FBB42"/>
              </a:gs>
              <a:gs pos="98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/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Month Day, Year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-ORANGE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">
                <a:srgbClr val="7FBB42"/>
              </a:gs>
              <a:gs pos="98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_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173038" indent="-173038"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01638" indent="-182563">
              <a:buFont typeface="Arial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-173038"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227013" marR="0" lvl="1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</a:pPr>
            <a:r>
              <a:rPr lang="en-US" dirty="0" smtClean="0"/>
              <a:t>Second level</a:t>
            </a:r>
          </a:p>
          <a:p>
            <a:pPr marL="461963" marR="0" lvl="2" indent="-234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630238" lvl="3" indent="-173038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EN_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GREEN_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EN_2-Column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E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/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Month Day, Year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-MAGENTA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ECOM_Gradients_orange-purple.jpg"/>
          <p:cNvPicPr>
            <a:picLocks noChangeAspect="1"/>
          </p:cNvPicPr>
          <p:nvPr userDrawn="1"/>
        </p:nvPicPr>
        <p:blipFill>
          <a:blip r:embed="rId2" cstate="print"/>
          <a:srcRect b="12384"/>
          <a:stretch>
            <a:fillRect/>
          </a:stretch>
        </p:blipFill>
        <p:spPr>
          <a:xfrm>
            <a:off x="0" y="0"/>
            <a:ext cx="9144000" cy="6008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/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Month Day, Year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-MAGENTA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COM_Gradients_orange-purpl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_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173038" indent="-173038"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01638" indent="-182563">
              <a:buFont typeface="Arial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-173038"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227013" marR="0" lvl="1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</a:pPr>
            <a:r>
              <a:rPr lang="en-US" dirty="0" smtClean="0"/>
              <a:t>Second level</a:t>
            </a:r>
          </a:p>
          <a:p>
            <a:pPr marL="461963" marR="0" lvl="2" indent="-234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630238" lvl="3" indent="-173038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RANGE_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RANGE_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RANGE_2-Column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14994" y="6430962"/>
            <a:ext cx="1765300" cy="155575"/>
          </a:xfrm>
        </p:spPr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430962"/>
            <a:ext cx="1792289" cy="182594"/>
          </a:xfrm>
        </p:spPr>
        <p:txBody>
          <a:bodyPr anchor="t" anchorCtr="0"/>
          <a:lstStyle/>
          <a:p>
            <a:r>
              <a:rPr lang="en-US" smtClean="0"/>
              <a:t>SSA Annual Meeting, Reno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GENTA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/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Month Day, Year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GENTA-BLU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ECOM_Gradients_purple-blue.jpg"/>
          <p:cNvPicPr>
            <a:picLocks noChangeAspect="1"/>
          </p:cNvPicPr>
          <p:nvPr userDrawn="1"/>
        </p:nvPicPr>
        <p:blipFill>
          <a:blip r:embed="rId2" cstate="print"/>
          <a:srcRect b="12384"/>
          <a:stretch>
            <a:fillRect/>
          </a:stretch>
        </p:blipFill>
        <p:spPr>
          <a:xfrm>
            <a:off x="0" y="0"/>
            <a:ext cx="9144000" cy="6008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476625"/>
            <a:ext cx="6059489" cy="11049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AECOM_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79988" y="6253123"/>
            <a:ext cx="1135059" cy="34051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375083"/>
            <a:ext cx="2166938" cy="182880"/>
          </a:xfr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/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Month Day, Year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GENTA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GENTA-BLUE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COM_Gradients_purple-bl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1603375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GENTA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565571" y="631371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GENTA_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173038" indent="-173038"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01638" indent="-182563">
              <a:buFont typeface="Arial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30238" indent="-173038"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227013" marR="0" lvl="1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</a:pPr>
            <a:r>
              <a:rPr lang="en-US" dirty="0" smtClean="0"/>
              <a:t>Second level</a:t>
            </a:r>
          </a:p>
          <a:p>
            <a:pPr marL="461963" marR="0" lvl="2" indent="-234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630238" lvl="3" indent="-173038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</a:pPr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AGENTA_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MAGENTA_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AGENTA_2-Column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_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228600" indent="-228600">
              <a:buFont typeface="Arial" pitchFamily="34" charset="0"/>
              <a:buChar char="–"/>
              <a:defRPr/>
            </a:lvl2pPr>
            <a:lvl3pPr marL="457200" indent="-228600">
              <a:buFont typeface="Arial" pitchFamily="34" charset="0"/>
              <a:buChar char="•"/>
              <a:defRPr/>
            </a:lvl3pPr>
            <a:lvl4pPr marL="630238" indent="-173038">
              <a:buFont typeface="Courier New" pitchFamily="49" charset="0"/>
              <a:buChar char="o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GENTA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ACK_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32238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371600"/>
            <a:ext cx="3932236" cy="4637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LACK_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193"/>
            <a:ext cx="3932238" cy="25615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2224"/>
            <a:ext cx="3932238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3" y="1415365"/>
            <a:ext cx="3932237" cy="24884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3" y="1792224"/>
            <a:ext cx="3932237" cy="42164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ACK_2-Column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53128"/>
            <a:ext cx="3932238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2" y="4453128"/>
            <a:ext cx="3932237" cy="15555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CK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theme" Target="../theme/theme5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ECOM Sans"/>
                <a:cs typeface="Arial" pitchFamily="34" charset="0"/>
              </a:defRPr>
            </a:lvl1pPr>
          </a:lstStyle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430962"/>
            <a:ext cx="1792289" cy="182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ECOM Sans"/>
                <a:cs typeface="Arial" pitchFamily="34" charset="0"/>
              </a:defRPr>
            </a:lvl1pPr>
          </a:lstStyle>
          <a:p>
            <a:r>
              <a:rPr lang="en-US" smtClean="0"/>
              <a:t>SSA Annual Meeting, Reno</a:t>
            </a:r>
            <a:endParaRPr lang="en-US" dirty="0"/>
          </a:p>
        </p:txBody>
      </p:sp>
      <p:pic>
        <p:nvPicPr>
          <p:cNvPr id="8" name="Picture 7" descr="AECOM_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57924" y="6344624"/>
            <a:ext cx="1278778" cy="383634"/>
          </a:xfrm>
          <a:prstGeom prst="rect">
            <a:avLst/>
          </a:prstGeom>
        </p:spPr>
      </p:pic>
      <p:pic>
        <p:nvPicPr>
          <p:cNvPr id="9" name="Bild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3" y="6377661"/>
            <a:ext cx="624924" cy="291905"/>
          </a:xfrm>
          <a:prstGeom prst="rect">
            <a:avLst/>
          </a:prstGeom>
        </p:spPr>
      </p:pic>
      <p:pic>
        <p:nvPicPr>
          <p:cNvPr id="11" name="Bild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46" y="6318907"/>
            <a:ext cx="705021" cy="346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428144" y="6129919"/>
            <a:ext cx="508584" cy="6426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6" r:id="rId3"/>
    <p:sldLayoutId id="2147483650" r:id="rId4"/>
    <p:sldLayoutId id="2147483657" r:id="rId5"/>
    <p:sldLayoutId id="2147483658" r:id="rId6"/>
    <p:sldLayoutId id="2147483653" r:id="rId7"/>
    <p:sldLayoutId id="2147483652" r:id="rId8"/>
    <p:sldLayoutId id="2147483654" r:id="rId9"/>
    <p:sldLayoutId id="2147483655" r:id="rId10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ECOM Sans"/>
          <a:ea typeface="+mj-ea"/>
          <a:cs typeface="Arial" pitchFamily="34" charset="0"/>
        </a:defRPr>
      </a:lvl1pPr>
    </p:titleStyle>
    <p:bodyStyle>
      <a:lvl1pPr marL="227013" marR="0" indent="-227013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Char char="–"/>
        <a:tabLst/>
        <a:defRPr sz="2400" kern="1200">
          <a:solidFill>
            <a:schemeClr val="tx1"/>
          </a:solidFill>
          <a:latin typeface="AECOM Sans"/>
          <a:ea typeface="+mn-ea"/>
          <a:cs typeface="Arial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AECOM Sans"/>
          <a:ea typeface="+mn-ea"/>
          <a:cs typeface="Arial" pitchFamily="34" charset="0"/>
        </a:defRPr>
      </a:lvl2pPr>
      <a:lvl3pPr marL="685800" marR="0" indent="-223838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Courier New" pitchFamily="49" charset="0"/>
        <a:buChar char="o"/>
        <a:tabLst/>
        <a:defRPr sz="1800" kern="1200">
          <a:solidFill>
            <a:schemeClr val="tx1"/>
          </a:solidFill>
          <a:latin typeface="AECOM Sans"/>
          <a:ea typeface="+mn-ea"/>
          <a:cs typeface="Arial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SSA Annual Meeting, Reno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8" name="Picture 7" descr="AECOM_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37265" y="6351649"/>
            <a:ext cx="769269" cy="2307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0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marR="0" indent="-227013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Char char="–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5800" marR="0" indent="-223838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Courier New" pitchFamily="49" charset="0"/>
        <a:buChar char="o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SSA Annual Meeting, Reno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8" name="Picture 7" descr="AECOM_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37265" y="6351649"/>
            <a:ext cx="769269" cy="2307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marR="0" indent="-227013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Char char="–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5800" marR="0" indent="-223838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Courier New" pitchFamily="49" charset="0"/>
        <a:buChar char="o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SSA Annual Meeting, Reno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8" name="Picture 7" descr="AECOM_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37265" y="6351649"/>
            <a:ext cx="769269" cy="2307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marR="0" indent="-227013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Char char="–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5800" marR="0" indent="-223838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Courier New" pitchFamily="49" charset="0"/>
        <a:buChar char="o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8869"/>
            <a:ext cx="8229600" cy="4639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4572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685800" marR="0" lvl="2" indent="-2238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4994" y="6430962"/>
            <a:ext cx="1765300" cy="1555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30962"/>
            <a:ext cx="1792288" cy="155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SSA Annual Meeting, Reno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4562" y="6430962"/>
            <a:ext cx="892772" cy="155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8" name="Picture 7" descr="AECOM_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37265" y="6351649"/>
            <a:ext cx="769269" cy="2307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7013" marR="0" indent="-227013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Char char="–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5800" marR="0" indent="-223838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Courier New" pitchFamily="49" charset="0"/>
        <a:buChar char="o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1730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tiff"/><Relationship Id="rId5" Type="http://schemas.openxmlformats.org/officeDocument/2006/relationships/image" Target="../media/image3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lobalTsunamiModel/GlobalTsunamiModel.github.io" TargetMode="External"/><Relationship Id="rId4" Type="http://schemas.openxmlformats.org/officeDocument/2006/relationships/hyperlink" Target="https://groups.google.com/forum/%23!forum/globaltsunamimodel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globaltsunamimodel.or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33.png"/><Relationship Id="rId26" Type="http://schemas.openxmlformats.org/officeDocument/2006/relationships/image" Target="../media/image34.png"/><Relationship Id="rId27" Type="http://schemas.openxmlformats.org/officeDocument/2006/relationships/image" Target="../media/image35.png"/><Relationship Id="rId28" Type="http://schemas.openxmlformats.org/officeDocument/2006/relationships/image" Target="../media/image36.png"/><Relationship Id="rId29" Type="http://schemas.openxmlformats.org/officeDocument/2006/relationships/image" Target="../media/image37.png"/><Relationship Id="rId30" Type="http://schemas.openxmlformats.org/officeDocument/2006/relationships/image" Target="../media/image38.png"/><Relationship Id="rId31" Type="http://schemas.openxmlformats.org/officeDocument/2006/relationships/image" Target="../media/image39.png"/><Relationship Id="rId32" Type="http://schemas.openxmlformats.org/officeDocument/2006/relationships/image" Target="../media/image40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3.wmf"/><Relationship Id="rId4" Type="http://schemas.openxmlformats.org/officeDocument/2006/relationships/image" Target="../media/image9.tif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38541"/>
            <a:ext cx="8229600" cy="1603375"/>
          </a:xfrm>
        </p:spPr>
        <p:txBody>
          <a:bodyPr/>
          <a:lstStyle/>
          <a:p>
            <a:r>
              <a:rPr lang="en-US" b="1" dirty="0" smtClean="0"/>
              <a:t>Global Tsunami Model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544" y="2356951"/>
            <a:ext cx="6059489" cy="3132179"/>
          </a:xfrm>
        </p:spPr>
        <p:txBody>
          <a:bodyPr/>
          <a:lstStyle/>
          <a:p>
            <a:r>
              <a:rPr lang="en-US" b="1" i="1" dirty="0" smtClean="0"/>
              <a:t>Hong Kie Thio</a:t>
            </a:r>
          </a:p>
          <a:p>
            <a:endParaRPr lang="en-US" b="1" i="1" dirty="0" smtClean="0"/>
          </a:p>
          <a:p>
            <a:r>
              <a:rPr lang="en-US" b="1" i="1" dirty="0" smtClean="0"/>
              <a:t>Finn </a:t>
            </a:r>
            <a:r>
              <a:rPr lang="en-US" b="1" i="1" dirty="0" err="1" smtClean="0"/>
              <a:t>Løvholt</a:t>
            </a:r>
            <a:endParaRPr lang="en-US" b="1" i="1" dirty="0" smtClean="0"/>
          </a:p>
          <a:p>
            <a:endParaRPr lang="en-US" b="1" i="1" dirty="0" smtClean="0"/>
          </a:p>
          <a:p>
            <a:r>
              <a:rPr lang="en-US" b="1" i="1" dirty="0" smtClean="0"/>
              <a:t>Stefano </a:t>
            </a:r>
            <a:r>
              <a:rPr lang="en-US" b="1" i="1" dirty="0" err="1" smtClean="0"/>
              <a:t>Lorito</a:t>
            </a:r>
            <a:endParaRPr lang="en-US" b="1" i="1" dirty="0" smtClean="0"/>
          </a:p>
          <a:p>
            <a:endParaRPr lang="en-US" b="1" i="1" dirty="0" smtClean="0"/>
          </a:p>
          <a:p>
            <a:r>
              <a:rPr lang="en-US" b="1" i="1" dirty="0" smtClean="0"/>
              <a:t>Randall Leveque</a:t>
            </a:r>
          </a:p>
        </p:txBody>
      </p:sp>
      <p:pic>
        <p:nvPicPr>
          <p:cNvPr id="5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55" y="3126495"/>
            <a:ext cx="970724" cy="45343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44" y="3889803"/>
            <a:ext cx="738547" cy="1029297"/>
          </a:xfrm>
          <a:prstGeom prst="rect">
            <a:avLst/>
          </a:prstGeom>
        </p:spPr>
      </p:pic>
      <p:pic>
        <p:nvPicPr>
          <p:cNvPr id="7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43" y="5120456"/>
            <a:ext cx="1598348" cy="786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7445" y="644495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8959" y="647225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AECOM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9664" y="2143099"/>
            <a:ext cx="1777307" cy="53319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788858" y="0"/>
            <a:ext cx="7355142" cy="1269874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472662" y="0"/>
            <a:ext cx="2376040" cy="6858000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47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simple tools available at present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Simple GTM webpage set up by </a:t>
            </a:r>
            <a:r>
              <a:rPr lang="en-US" dirty="0" smtClean="0">
                <a:solidFill>
                  <a:srgbClr val="FF0000"/>
                </a:solidFill>
              </a:rPr>
              <a:t>UW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www.globaltsunamimodel.org</a:t>
            </a:r>
            <a:endParaRPr lang="en-US" dirty="0" smtClean="0"/>
          </a:p>
          <a:p>
            <a:r>
              <a:rPr lang="en-US" dirty="0" err="1" smtClean="0"/>
              <a:t>GitHub</a:t>
            </a:r>
            <a:r>
              <a:rPr lang="en-US" dirty="0" smtClean="0"/>
              <a:t> repository for files set up by </a:t>
            </a:r>
            <a:r>
              <a:rPr lang="en-US" dirty="0">
                <a:solidFill>
                  <a:srgbClr val="FF0000"/>
                </a:solidFill>
              </a:rPr>
              <a:t>UW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github.com/GlobalTsunamiModel/GlobalTsunamiModel.github.io</a:t>
            </a:r>
            <a:endParaRPr lang="en-US" dirty="0" smtClean="0"/>
          </a:p>
          <a:p>
            <a:r>
              <a:rPr lang="en-US" dirty="0" smtClean="0"/>
              <a:t>GTM google group (including GEM and GVM) – set up by </a:t>
            </a:r>
            <a:r>
              <a:rPr lang="en-US" dirty="0">
                <a:solidFill>
                  <a:srgbClr val="FF0000"/>
                </a:solidFill>
              </a:rPr>
              <a:t>AECOM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https://groups.google.com/forum/#!forum/</a:t>
            </a:r>
            <a:r>
              <a:rPr lang="en-US" dirty="0" smtClean="0">
                <a:hlinkClick r:id="rId4"/>
              </a:rPr>
              <a:t>globaltsunamimodel</a:t>
            </a:r>
            <a:endParaRPr lang="en-US" dirty="0" smtClean="0"/>
          </a:p>
          <a:p>
            <a:r>
              <a:rPr lang="en-US" dirty="0"/>
              <a:t>Further suggestions by Randy </a:t>
            </a:r>
            <a:r>
              <a:rPr lang="en-US" dirty="0" err="1"/>
              <a:t>LeVeque</a:t>
            </a:r>
            <a:r>
              <a:rPr lang="en-US" dirty="0"/>
              <a:t> in the GTM </a:t>
            </a:r>
            <a:r>
              <a:rPr lang="en-US" dirty="0" err="1" smtClean="0"/>
              <a:t>googlegroup</a:t>
            </a:r>
            <a:endParaRPr lang="en-US" dirty="0" smtClean="0"/>
          </a:p>
          <a:p>
            <a:r>
              <a:rPr lang="en-US" dirty="0" smtClean="0"/>
              <a:t>Some PTHA tools </a:t>
            </a:r>
            <a:r>
              <a:rPr lang="en-US" dirty="0"/>
              <a:t>on </a:t>
            </a:r>
            <a:r>
              <a:rPr lang="en-US" dirty="0" err="1" smtClean="0"/>
              <a:t>github</a:t>
            </a:r>
            <a:r>
              <a:rPr lang="en-US" dirty="0" smtClean="0"/>
              <a:t> provided by </a:t>
            </a:r>
            <a:r>
              <a:rPr lang="en-US" dirty="0">
                <a:solidFill>
                  <a:srgbClr val="FF0000"/>
                </a:solidFill>
              </a:rPr>
              <a:t>GA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The above structures are preliminary </a:t>
            </a:r>
            <a:r>
              <a:rPr lang="en-US" dirty="0" smtClean="0"/>
              <a:t>– and also allow us to explore possibilities – what do we need - prior to building more extensive and complete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364146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on three basic activities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584" y="1417639"/>
            <a:ext cx="7859216" cy="5275724"/>
          </a:xfrm>
        </p:spPr>
        <p:txBody>
          <a:bodyPr>
            <a:normAutofit/>
          </a:bodyPr>
          <a:lstStyle/>
          <a:p>
            <a:r>
              <a:rPr lang="en-US" b="1" dirty="0" smtClean="0"/>
              <a:t>Committing partners </a:t>
            </a:r>
            <a:r>
              <a:rPr lang="en-US" dirty="0" smtClean="0"/>
              <a:t>to the GTM, through a simple process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Acquiring signed Letters of Intent (</a:t>
            </a:r>
            <a:r>
              <a:rPr lang="en-US" dirty="0" err="1" smtClean="0"/>
              <a:t>LoI’s</a:t>
            </a:r>
            <a:r>
              <a:rPr lang="en-US" dirty="0" smtClean="0"/>
              <a:t>) from own Institutions, enabling Point(s) of Contact for each Institution; Initial “loose” commitment toward GTM construction</a:t>
            </a:r>
          </a:p>
          <a:p>
            <a:r>
              <a:rPr lang="en-US" b="1" dirty="0" smtClean="0"/>
              <a:t>Seeking for endorsement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Main Contact established with UNISDR; other agreements ongoing</a:t>
            </a:r>
          </a:p>
          <a:p>
            <a:r>
              <a:rPr lang="en-US" dirty="0" smtClean="0"/>
              <a:t>joint </a:t>
            </a:r>
            <a:r>
              <a:rPr lang="en-US" b="1" dirty="0" smtClean="0"/>
              <a:t>White Paper</a:t>
            </a:r>
            <a:r>
              <a:rPr lang="en-US" dirty="0" smtClean="0"/>
              <a:t>, possibly on a top Journal showing</a:t>
            </a:r>
            <a:endParaRPr lang="en-US" b="1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Commitment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Endorsement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GTM added value (standards, validation, tools, a unique broad community)</a:t>
            </a:r>
          </a:p>
        </p:txBody>
      </p:sp>
    </p:spTree>
    <p:extLst>
      <p:ext uri="{BB962C8B-B14F-4D97-AF65-F5344CB8AC3E}">
        <p14:creationId xmlns:p14="http://schemas.microsoft.com/office/powerpoint/2010/main" val="217375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 future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584" y="1417639"/>
            <a:ext cx="7859216" cy="52757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Keep working in common (pilot) Projects, e.g. TSUMAPS-NEAM, allows </a:t>
            </a:r>
            <a:r>
              <a:rPr lang="en-US" dirty="0" smtClean="0">
                <a:solidFill>
                  <a:schemeClr val="tx1"/>
                </a:solidFill>
              </a:rPr>
              <a:t>defining </a:t>
            </a:r>
            <a:r>
              <a:rPr lang="en-US" dirty="0">
                <a:solidFill>
                  <a:schemeClr val="tx1"/>
                </a:solidFill>
              </a:rPr>
              <a:t>explicit scope and focus areas </a:t>
            </a:r>
            <a:r>
              <a:rPr lang="en-US" dirty="0" smtClean="0">
                <a:solidFill>
                  <a:schemeClr val="tx1"/>
                </a:solidFill>
              </a:rPr>
              <a:t>where </a:t>
            </a:r>
            <a:r>
              <a:rPr lang="en-US" dirty="0">
                <a:solidFill>
                  <a:schemeClr val="tx1"/>
                </a:solidFill>
              </a:rPr>
              <a:t>we need </a:t>
            </a:r>
            <a:r>
              <a:rPr lang="en-US" dirty="0" smtClean="0">
                <a:solidFill>
                  <a:schemeClr val="tx1"/>
                </a:solidFill>
              </a:rPr>
              <a:t>standards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Refine verification practices/tools (e.g. weighting of alternative models through elicitation of experts; sanity checks; comparison with observations)</a:t>
            </a:r>
            <a:endParaRPr lang="en-US" dirty="0" smtClean="0"/>
          </a:p>
          <a:p>
            <a:r>
              <a:rPr lang="en-US" dirty="0" smtClean="0"/>
              <a:t>Initiation of preparation of Terms of Reference (</a:t>
            </a:r>
            <a:r>
              <a:rPr lang="en-US" dirty="0" err="1" smtClean="0"/>
              <a:t>ToR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Follow up workshop with re-insurance industry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a later phase (and related to </a:t>
            </a:r>
            <a:r>
              <a:rPr lang="en-US" dirty="0" err="1" smtClean="0"/>
              <a:t>ToR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584" y="1417639"/>
            <a:ext cx="7859216" cy="4411628"/>
          </a:xfrm>
        </p:spPr>
        <p:txBody>
          <a:bodyPr>
            <a:normAutofit/>
          </a:bodyPr>
          <a:lstStyle/>
          <a:p>
            <a:r>
              <a:rPr lang="en-US" dirty="0" smtClean="0"/>
              <a:t>Coordination, Scientific and advisory boards</a:t>
            </a:r>
          </a:p>
          <a:p>
            <a:pPr lvl="1"/>
            <a:r>
              <a:rPr lang="en-US" dirty="0" smtClean="0"/>
              <a:t>Will depend on interaction with stakeholders </a:t>
            </a:r>
          </a:p>
          <a:p>
            <a:r>
              <a:rPr lang="en-US" dirty="0" smtClean="0"/>
              <a:t>Structure/Location of secretariat</a:t>
            </a:r>
          </a:p>
          <a:p>
            <a:r>
              <a:rPr lang="en-US" dirty="0" smtClean="0"/>
              <a:t>Management of joint funding </a:t>
            </a:r>
          </a:p>
          <a:p>
            <a:r>
              <a:rPr lang="en-US" dirty="0"/>
              <a:t>Decisions on size and structure of membership </a:t>
            </a:r>
            <a:r>
              <a:rPr lang="en-US" dirty="0" smtClean="0"/>
              <a:t>fee</a:t>
            </a:r>
          </a:p>
          <a:p>
            <a:r>
              <a:rPr lang="en-US" dirty="0" smtClean="0"/>
              <a:t>Open source and IPR issues</a:t>
            </a:r>
          </a:p>
          <a:p>
            <a:r>
              <a:rPr lang="en-US" dirty="0" smtClean="0"/>
              <a:t>Engagement with national authorities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321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16050"/>
            <a:ext cx="8229600" cy="3922881"/>
          </a:xfrm>
        </p:spPr>
        <p:txBody>
          <a:bodyPr/>
          <a:lstStyle/>
          <a:p>
            <a:r>
              <a:rPr lang="en-US" dirty="0" smtClean="0"/>
              <a:t>Interested?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Hong Kie Thio - </a:t>
            </a:r>
            <a:r>
              <a:rPr lang="en-US" sz="3200" dirty="0" err="1"/>
              <a:t>h</a:t>
            </a:r>
            <a:r>
              <a:rPr lang="en-US" sz="3200" dirty="0" err="1" smtClean="0"/>
              <a:t>ong.kie.thio@aecom.com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Finn </a:t>
            </a:r>
            <a:r>
              <a:rPr lang="en-US" sz="3200" dirty="0" err="1" smtClean="0"/>
              <a:t>Løvholt</a:t>
            </a:r>
            <a:r>
              <a:rPr lang="en-US" sz="3200" dirty="0" smtClean="0"/>
              <a:t> - </a:t>
            </a:r>
            <a:r>
              <a:rPr lang="en-US" sz="3200" dirty="0" err="1" smtClean="0"/>
              <a:t>finn.lovholt</a:t>
            </a:r>
            <a:r>
              <a:rPr lang="en-US" sz="3200" dirty="0" err="1"/>
              <a:t>@</a:t>
            </a:r>
            <a:r>
              <a:rPr lang="en-US" sz="3200" dirty="0" err="1" smtClean="0"/>
              <a:t>ngi.no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Stefano </a:t>
            </a:r>
            <a:r>
              <a:rPr lang="en-US" sz="3200" dirty="0" err="1" smtClean="0"/>
              <a:t>Lorito</a:t>
            </a:r>
            <a:r>
              <a:rPr lang="en-US" sz="3200" dirty="0" smtClean="0"/>
              <a:t> - </a:t>
            </a:r>
            <a:r>
              <a:rPr lang="en-US" sz="3200" dirty="0" err="1" smtClean="0"/>
              <a:t>stefano.lorito</a:t>
            </a:r>
            <a:r>
              <a:rPr lang="en-US" sz="3200" dirty="0" err="1"/>
              <a:t>@</a:t>
            </a:r>
            <a:r>
              <a:rPr lang="en-US" sz="3200" dirty="0" err="1" smtClean="0"/>
              <a:t>ingv.it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769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755576" y="249143"/>
            <a:ext cx="7859216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Background and motivation – why did we take this initiative?</a:t>
            </a:r>
            <a:endParaRPr lang="en-US" sz="2800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83568" y="1267435"/>
            <a:ext cx="5904656" cy="544036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Multi-institutional work on hazard and risk for the UN-ISDR (Global Assessment Report, GAR)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Idea: </a:t>
            </a:r>
            <a:r>
              <a:rPr lang="en-US" dirty="0" smtClean="0"/>
              <a:t>Need to gather scientific community for</a:t>
            </a:r>
          </a:p>
          <a:p>
            <a:pPr lvl="1"/>
            <a:r>
              <a:rPr lang="en-US" i="1" dirty="0" smtClean="0">
                <a:solidFill>
                  <a:srgbClr val="C00000"/>
                </a:solidFill>
              </a:rPr>
              <a:t>Collective effort for improved understanding of global tsunami hazard and risk</a:t>
            </a:r>
          </a:p>
          <a:p>
            <a:pPr lvl="1"/>
            <a:r>
              <a:rPr lang="en-US" dirty="0" smtClean="0"/>
              <a:t>Improve methods, develop guidelines and standards</a:t>
            </a:r>
          </a:p>
          <a:p>
            <a:pPr lvl="1"/>
            <a:r>
              <a:rPr lang="en-US" dirty="0" smtClean="0"/>
              <a:t>Non-exclusive initiative </a:t>
            </a:r>
            <a:r>
              <a:rPr lang="en-US" dirty="0" smtClean="0">
                <a:sym typeface="Wingdings" panose="05000000000000000000" pitchFamily="2" charset="2"/>
              </a:rPr>
              <a:t>↔ open for the community</a:t>
            </a:r>
            <a:endParaRPr lang="en-US" dirty="0" smtClean="0"/>
          </a:p>
          <a:p>
            <a:r>
              <a:rPr lang="en-US" i="1" dirty="0" smtClean="0">
                <a:solidFill>
                  <a:srgbClr val="C00000"/>
                </a:solidFill>
              </a:rPr>
              <a:t>Initiative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C00000"/>
                </a:solidFill>
              </a:rPr>
              <a:t>from the tsunami community itself</a:t>
            </a:r>
            <a:endParaRPr lang="en-US" i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Proposers: NGI, GA, INGV, USGS, IPMA, </a:t>
            </a:r>
            <a:r>
              <a:rPr lang="en-US" dirty="0" smtClean="0"/>
              <a:t>GFZ</a:t>
            </a:r>
          </a:p>
          <a:p>
            <a:pPr lvl="1"/>
            <a:r>
              <a:rPr lang="en-US" dirty="0" smtClean="0"/>
              <a:t>No owners or funding at present</a:t>
            </a:r>
          </a:p>
          <a:p>
            <a:r>
              <a:rPr lang="en-US" dirty="0" smtClean="0"/>
              <a:t>GTM should ensure relevance towards stakeholders</a:t>
            </a:r>
          </a:p>
          <a:p>
            <a:pPr lvl="1"/>
            <a:r>
              <a:rPr lang="en-US" dirty="0" smtClean="0"/>
              <a:t>Societal relevance</a:t>
            </a:r>
          </a:p>
          <a:p>
            <a:pPr lvl="1"/>
            <a:r>
              <a:rPr lang="en-US" dirty="0" smtClean="0"/>
              <a:t>Ambition will – to a considerable extent – depend on success in attracting external funding </a:t>
            </a:r>
          </a:p>
          <a:p>
            <a:pPr lvl="1"/>
            <a:endParaRPr lang="en-US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708875"/>
            <a:ext cx="2336840" cy="2908020"/>
          </a:xfrm>
          <a:prstGeom prst="rect">
            <a:avLst/>
          </a:prstGeom>
        </p:spPr>
      </p:pic>
      <p:pic>
        <p:nvPicPr>
          <p:cNvPr id="7" name="Bilde 6" descr="cover_2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0957" y="3616933"/>
            <a:ext cx="1150144" cy="2136879"/>
          </a:xfrm>
          <a:prstGeom prst="rect">
            <a:avLst/>
          </a:prstGeom>
        </p:spPr>
      </p:pic>
      <p:pic>
        <p:nvPicPr>
          <p:cNvPr id="8" name="Bilde 7" descr="ChapterCover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3630588"/>
            <a:ext cx="1174930" cy="22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4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Interested organizations: &gt; 20 </a:t>
            </a:r>
            <a:br>
              <a:rPr lang="en-US" dirty="0" smtClean="0"/>
            </a:br>
            <a:r>
              <a:rPr lang="en-US" dirty="0" smtClean="0"/>
              <a:t>Researchers: &gt; 70 researchers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676" y="1095778"/>
            <a:ext cx="1338230" cy="4639819"/>
          </a:xfrm>
        </p:spPr>
        <p:txBody>
          <a:bodyPr/>
          <a:lstStyle/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Norway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Italy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Spain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USA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Australia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New Zealand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Turkey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France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Japan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Indonesia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Germany</a:t>
            </a:r>
          </a:p>
          <a:p>
            <a:pPr marL="0" indent="0" fontAlgn="t">
              <a:spcBef>
                <a:spcPts val="600"/>
              </a:spcBef>
              <a:buNone/>
            </a:pPr>
            <a:r>
              <a:rPr lang="en-US" sz="1800" b="1" dirty="0"/>
              <a:t>Russia</a:t>
            </a:r>
          </a:p>
          <a:p>
            <a:endParaRPr lang="en-US" sz="1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 dirty="0"/>
          </a:p>
        </p:txBody>
      </p:sp>
      <p:pic>
        <p:nvPicPr>
          <p:cNvPr id="6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15" y="1433334"/>
            <a:ext cx="970724" cy="453430"/>
          </a:xfrm>
          <a:prstGeom prst="rect">
            <a:avLst/>
          </a:prstGeom>
        </p:spPr>
      </p:pic>
      <p:pic>
        <p:nvPicPr>
          <p:cNvPr id="7" name="Picture 17" descr="geoscience_stacked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917" y="1461038"/>
            <a:ext cx="1388954" cy="805872"/>
          </a:xfrm>
          <a:prstGeom prst="rect">
            <a:avLst/>
          </a:prstGeom>
          <a:noFill/>
        </p:spPr>
      </p:pic>
      <p:pic>
        <p:nvPicPr>
          <p:cNvPr id="8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8" y="3207082"/>
            <a:ext cx="738547" cy="1029297"/>
          </a:xfrm>
          <a:prstGeom prst="rect">
            <a:avLst/>
          </a:prstGeom>
        </p:spPr>
      </p:pic>
      <p:pic>
        <p:nvPicPr>
          <p:cNvPr id="9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26" y="3775009"/>
            <a:ext cx="920841" cy="648092"/>
          </a:xfrm>
          <a:prstGeom prst="rect">
            <a:avLst/>
          </a:prstGeom>
        </p:spPr>
      </p:pic>
      <p:pic>
        <p:nvPicPr>
          <p:cNvPr id="11" name="Bild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2" r="76471" b="-185"/>
          <a:stretch/>
        </p:blipFill>
        <p:spPr>
          <a:xfrm>
            <a:off x="985683" y="3169251"/>
            <a:ext cx="1654653" cy="640370"/>
          </a:xfrm>
          <a:prstGeom prst="rect">
            <a:avLst/>
          </a:prstGeom>
        </p:spPr>
      </p:pic>
      <p:pic>
        <p:nvPicPr>
          <p:cNvPr id="12" name="Bild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1" y="4435866"/>
            <a:ext cx="816628" cy="743885"/>
          </a:xfrm>
          <a:prstGeom prst="rect">
            <a:avLst/>
          </a:prstGeom>
        </p:spPr>
      </p:pic>
      <p:pic>
        <p:nvPicPr>
          <p:cNvPr id="13" name="Bild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2" y="2207654"/>
            <a:ext cx="773483" cy="768454"/>
          </a:xfrm>
          <a:prstGeom prst="rect">
            <a:avLst/>
          </a:prstGeom>
        </p:spPr>
      </p:pic>
      <p:pic>
        <p:nvPicPr>
          <p:cNvPr id="14" name="Bild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20" y="2693846"/>
            <a:ext cx="1007554" cy="495673"/>
          </a:xfrm>
          <a:prstGeom prst="rect">
            <a:avLst/>
          </a:prstGeom>
        </p:spPr>
      </p:pic>
      <p:pic>
        <p:nvPicPr>
          <p:cNvPr id="15" name="Bild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88" y="3241879"/>
            <a:ext cx="1424891" cy="569957"/>
          </a:xfrm>
          <a:prstGeom prst="rect">
            <a:avLst/>
          </a:prstGeom>
        </p:spPr>
      </p:pic>
      <p:pic>
        <p:nvPicPr>
          <p:cNvPr id="16" name="Bild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" y="1386006"/>
            <a:ext cx="967608" cy="760518"/>
          </a:xfrm>
          <a:prstGeom prst="rect">
            <a:avLst/>
          </a:prstGeom>
        </p:spPr>
      </p:pic>
      <p:pic>
        <p:nvPicPr>
          <p:cNvPr id="17" name="Bild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75" y="2303237"/>
            <a:ext cx="641031" cy="921744"/>
          </a:xfrm>
          <a:prstGeom prst="rect">
            <a:avLst/>
          </a:prstGeom>
        </p:spPr>
      </p:pic>
      <p:pic>
        <p:nvPicPr>
          <p:cNvPr id="18" name="Bild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77" y="1976291"/>
            <a:ext cx="1061539" cy="628586"/>
          </a:xfrm>
          <a:prstGeom prst="rect">
            <a:avLst/>
          </a:prstGeom>
        </p:spPr>
      </p:pic>
      <p:pic>
        <p:nvPicPr>
          <p:cNvPr id="19" name="98d39441-8c52-482d-b9ee-6273a951b863" descr="B83883D9-20DA-4E73-BFE2-4CF53E51D2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40" y="1464809"/>
            <a:ext cx="746085" cy="77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89" y="2353154"/>
            <a:ext cx="775650" cy="775650"/>
          </a:xfrm>
          <a:prstGeom prst="rect">
            <a:avLst/>
          </a:prstGeom>
        </p:spPr>
      </p:pic>
      <p:pic>
        <p:nvPicPr>
          <p:cNvPr id="21" name="Bild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02" y="4501317"/>
            <a:ext cx="943335" cy="760361"/>
          </a:xfrm>
          <a:prstGeom prst="rect">
            <a:avLst/>
          </a:prstGeom>
        </p:spPr>
      </p:pic>
      <p:pic>
        <p:nvPicPr>
          <p:cNvPr id="22" name="Bild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75" y="3835102"/>
            <a:ext cx="1758139" cy="452427"/>
          </a:xfrm>
          <a:prstGeom prst="rect">
            <a:avLst/>
          </a:prstGeom>
        </p:spPr>
      </p:pic>
      <p:pic>
        <p:nvPicPr>
          <p:cNvPr id="23" name="9F970146-EA7A-40E1-B0A3-7BE5C566250C" descr="E0BAFDF2-FAB2-4E3D-BBC9-7A90C8CE8931@g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93" y="4894080"/>
            <a:ext cx="659770" cy="108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22890" y="1386006"/>
            <a:ext cx="985126" cy="9625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92209" y="3452896"/>
            <a:ext cx="952124" cy="10435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40959" y="4489696"/>
            <a:ext cx="1377864" cy="5292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/>
          <a:srcRect t="-2465" r="85179"/>
          <a:stretch/>
        </p:blipFill>
        <p:spPr>
          <a:xfrm>
            <a:off x="4660200" y="5080701"/>
            <a:ext cx="712185" cy="792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88278" y="4311025"/>
            <a:ext cx="550044" cy="5500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55763" y="1420073"/>
            <a:ext cx="623843" cy="6238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79599" y="5025835"/>
            <a:ext cx="779971" cy="831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5413" y="5449374"/>
            <a:ext cx="1403648" cy="4386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74673" y="4365765"/>
            <a:ext cx="943589" cy="9435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8"/>
          <a:srcRect l="15044" t="31580" r="65928" b="26286"/>
          <a:stretch/>
        </p:blipFill>
        <p:spPr>
          <a:xfrm>
            <a:off x="5582896" y="2949382"/>
            <a:ext cx="678295" cy="6963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341776" y="3666315"/>
            <a:ext cx="919527" cy="8888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0"/>
          <a:srcRect t="21609" r="40027" b="16569"/>
          <a:stretch/>
        </p:blipFill>
        <p:spPr>
          <a:xfrm>
            <a:off x="1796480" y="5338931"/>
            <a:ext cx="1904135" cy="628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482651" y="2102799"/>
            <a:ext cx="828131" cy="8128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2"/>
          <a:srcRect l="25557" t="4413" r="22530" b="22331"/>
          <a:stretch/>
        </p:blipFill>
        <p:spPr>
          <a:xfrm>
            <a:off x="4205864" y="2389546"/>
            <a:ext cx="1215332" cy="11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6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Meetings and dissemination activities so far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86617" y="939730"/>
            <a:ext cx="7859216" cy="508370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IUGG Prague June 2015</a:t>
            </a:r>
          </a:p>
          <a:p>
            <a:pPr lvl="1"/>
            <a:r>
              <a:rPr lang="en-US" dirty="0" smtClean="0"/>
              <a:t>Proposed in public GTM presentation</a:t>
            </a:r>
          </a:p>
          <a:p>
            <a:pPr lvl="1"/>
            <a:r>
              <a:rPr lang="en-US" dirty="0" smtClean="0"/>
              <a:t>Scoping meeting discussing the </a:t>
            </a:r>
            <a:r>
              <a:rPr lang="en-US" b="1" i="1" dirty="0" smtClean="0">
                <a:solidFill>
                  <a:srgbClr val="C00000"/>
                </a:solidFill>
              </a:rPr>
              <a:t>science content</a:t>
            </a:r>
          </a:p>
          <a:p>
            <a:pPr lvl="1"/>
            <a:r>
              <a:rPr lang="en-US" dirty="0" smtClean="0"/>
              <a:t>Discussions with IOC UNESCO TOWS group on tsunami hazard assessment and probability vs defining largest credible magnitudes</a:t>
            </a:r>
          </a:p>
          <a:p>
            <a:r>
              <a:rPr lang="en-US" b="1" i="1" dirty="0" smtClean="0">
                <a:solidFill>
                  <a:srgbClr val="0070C0"/>
                </a:solidFill>
              </a:rPr>
              <a:t>AGU December 2015 – OAKLAND (AECOMs office)</a:t>
            </a:r>
          </a:p>
          <a:p>
            <a:pPr lvl="1"/>
            <a:r>
              <a:rPr lang="en-US" dirty="0" smtClean="0"/>
              <a:t>Discussing </a:t>
            </a:r>
            <a:r>
              <a:rPr lang="en-US" b="1" i="1" dirty="0" smtClean="0">
                <a:solidFill>
                  <a:srgbClr val="C00000"/>
                </a:solidFill>
              </a:rPr>
              <a:t>organizational structure</a:t>
            </a:r>
          </a:p>
          <a:p>
            <a:pPr lvl="1"/>
            <a:r>
              <a:rPr lang="en-US" dirty="0" smtClean="0"/>
              <a:t>Exchange knowledge and experience from GEM</a:t>
            </a:r>
            <a:endParaRPr lang="en-US" dirty="0"/>
          </a:p>
          <a:p>
            <a:pPr lvl="1"/>
            <a:r>
              <a:rPr lang="en-US" dirty="0" smtClean="0"/>
              <a:t>Establishment of workgroups</a:t>
            </a:r>
          </a:p>
          <a:p>
            <a:r>
              <a:rPr lang="en-US" dirty="0" smtClean="0"/>
              <a:t>UNISDR S&amp;T conference January 2015 – GTM poster (NGI)</a:t>
            </a:r>
          </a:p>
          <a:p>
            <a:r>
              <a:rPr lang="en-US" dirty="0" smtClean="0"/>
              <a:t>OASIS Loss Modeling Framework – </a:t>
            </a:r>
            <a:r>
              <a:rPr lang="en-US" dirty="0" err="1" smtClean="0"/>
              <a:t>webex</a:t>
            </a:r>
            <a:r>
              <a:rPr lang="en-US" dirty="0" smtClean="0"/>
              <a:t> meeting April 2015 (NGI, INGV, CIMNE)</a:t>
            </a:r>
          </a:p>
          <a:p>
            <a:r>
              <a:rPr lang="en-US" dirty="0" smtClean="0"/>
              <a:t>EGU 2016 </a:t>
            </a:r>
          </a:p>
          <a:p>
            <a:r>
              <a:rPr lang="en-US" dirty="0" smtClean="0"/>
              <a:t>SSA </a:t>
            </a:r>
            <a:r>
              <a:rPr lang="en-US" dirty="0"/>
              <a:t>2016(this meeting)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241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Overall objectives (1)</a:t>
            </a:r>
            <a:endParaRPr lang="en-US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584" y="1417639"/>
            <a:ext cx="7859216" cy="47956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Probabilistic tsunami hazard and risk (and related disciplines) </a:t>
            </a:r>
          </a:p>
          <a:p>
            <a:r>
              <a:rPr lang="en-US" dirty="0" smtClean="0"/>
              <a:t>Develop standards and </a:t>
            </a:r>
            <a:r>
              <a:rPr lang="en-GB" dirty="0" smtClean="0"/>
              <a:t>guidelines</a:t>
            </a:r>
            <a:endParaRPr lang="en-US" dirty="0" smtClean="0"/>
          </a:p>
          <a:p>
            <a:r>
              <a:rPr lang="en-US" dirty="0" smtClean="0"/>
              <a:t>Harmonize efforts and products</a:t>
            </a:r>
          </a:p>
          <a:p>
            <a:r>
              <a:rPr lang="en-GB" dirty="0" smtClean="0"/>
              <a:t>Develop tsunami hazard and risk (and related) products</a:t>
            </a:r>
          </a:p>
          <a:p>
            <a:r>
              <a:rPr lang="en-US" dirty="0"/>
              <a:t>Integrate datasets from other </a:t>
            </a:r>
            <a:r>
              <a:rPr lang="en-US" dirty="0" smtClean="0"/>
              <a:t>providers, </a:t>
            </a:r>
            <a:br>
              <a:rPr lang="en-US" dirty="0" smtClean="0"/>
            </a:br>
            <a:r>
              <a:rPr lang="en-US" dirty="0" smtClean="0"/>
              <a:t>or, </a:t>
            </a:r>
            <a:r>
              <a:rPr lang="en-US" dirty="0"/>
              <a:t>compile databases where </a:t>
            </a:r>
            <a:r>
              <a:rPr lang="en-US" dirty="0" smtClean="0"/>
              <a:t>non-existent</a:t>
            </a:r>
            <a:endParaRPr lang="en-GB" dirty="0" smtClean="0"/>
          </a:p>
          <a:p>
            <a:r>
              <a:rPr lang="en-US" dirty="0" smtClean="0"/>
              <a:t>Methods verification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(simulation tools, hazard and risk related tools)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1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Overall </a:t>
            </a:r>
            <a:r>
              <a:rPr lang="en-US" sz="2400" dirty="0" smtClean="0"/>
              <a:t>objectives (</a:t>
            </a:r>
            <a:r>
              <a:rPr lang="en-US" sz="2400" dirty="0"/>
              <a:t>2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584" y="1417640"/>
            <a:ext cx="7992888" cy="517971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Provide reference hazard and risk data on regional and global scale based on standardized and benchmarked methodologies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Enable compatibility between regional and local scale hazard and risk products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Utilize and harmonize projects outside GTM – examples:</a:t>
            </a:r>
          </a:p>
          <a:p>
            <a:pPr lvl="1"/>
            <a:r>
              <a:rPr lang="en-US" dirty="0" smtClean="0"/>
              <a:t>TSUMAPS-NEAM regional hazard maps for the Mediterranean</a:t>
            </a:r>
          </a:p>
          <a:p>
            <a:pPr lvl="1"/>
            <a:r>
              <a:rPr lang="en-US" dirty="0" smtClean="0"/>
              <a:t>Generic tools </a:t>
            </a:r>
            <a:r>
              <a:rPr lang="en-US" dirty="0"/>
              <a:t>for interfacing models Tsunami </a:t>
            </a:r>
            <a:r>
              <a:rPr lang="en-US" dirty="0" smtClean="0"/>
              <a:t>API – GNS Science</a:t>
            </a:r>
          </a:p>
          <a:p>
            <a:r>
              <a:rPr lang="en-US" dirty="0" smtClean="0"/>
              <a:t>Run and facilitate own projects and activities – based on funding</a:t>
            </a:r>
          </a:p>
          <a:p>
            <a:r>
              <a:rPr lang="en-US" dirty="0" smtClean="0"/>
              <a:t>Facilitate integration of results and tools from related organizations such as GEM and GVM – and assign borderlines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0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current approaches to </a:t>
            </a:r>
            <a:r>
              <a:rPr lang="en-US" dirty="0"/>
              <a:t>P</a:t>
            </a:r>
            <a:r>
              <a:rPr lang="en-US" dirty="0" smtClean="0"/>
              <a:t>THA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AECOM, Geoscience Australia</a:t>
            </a:r>
          </a:p>
          <a:p>
            <a:pPr lvl="1"/>
            <a:r>
              <a:rPr lang="en-US" dirty="0" smtClean="0"/>
              <a:t>Two step process (offshore -&gt; disaggregation -&gt; inundation)</a:t>
            </a:r>
          </a:p>
          <a:p>
            <a:pPr lvl="1"/>
            <a:r>
              <a:rPr lang="en-US" dirty="0" smtClean="0"/>
              <a:t>ASCE 7-16, State of California, Indonesia, Australia, GAR2015</a:t>
            </a:r>
            <a:endParaRPr lang="en-US" dirty="0"/>
          </a:p>
          <a:p>
            <a:r>
              <a:rPr lang="en-US" dirty="0" smtClean="0"/>
              <a:t>University of Washington</a:t>
            </a:r>
          </a:p>
          <a:p>
            <a:pPr lvl="1"/>
            <a:r>
              <a:rPr lang="en-US" dirty="0" smtClean="0"/>
              <a:t>Scenario-based (direct inundation)</a:t>
            </a:r>
          </a:p>
          <a:p>
            <a:pPr lvl="1"/>
            <a:r>
              <a:rPr lang="en-US" dirty="0" smtClean="0"/>
              <a:t>Washington State</a:t>
            </a:r>
          </a:p>
          <a:p>
            <a:pPr lvl="1"/>
            <a:r>
              <a:rPr lang="en-US" dirty="0" smtClean="0"/>
              <a:t>Crescent City</a:t>
            </a:r>
            <a:endParaRPr lang="en-US" dirty="0"/>
          </a:p>
          <a:p>
            <a:r>
              <a:rPr lang="en-US" dirty="0" smtClean="0"/>
              <a:t>GNS</a:t>
            </a:r>
          </a:p>
          <a:p>
            <a:pPr lvl="1"/>
            <a:r>
              <a:rPr lang="en-US" dirty="0"/>
              <a:t>Monte Carlo (direct inundation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Zealand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 dirty="0"/>
          </a:p>
        </p:txBody>
      </p:sp>
      <p:pic>
        <p:nvPicPr>
          <p:cNvPr id="7" name="Picture 6" descr="ASCE-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04" y="3495566"/>
            <a:ext cx="4741895" cy="33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1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amewo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359"/>
            <a:ext cx="7996946" cy="5665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of methods and common interfaces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8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66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with other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892"/>
            <a:ext cx="8229600" cy="5011906"/>
          </a:xfrm>
        </p:spPr>
        <p:txBody>
          <a:bodyPr/>
          <a:lstStyle/>
          <a:p>
            <a:r>
              <a:rPr lang="en-US" dirty="0" smtClean="0"/>
              <a:t>Coordination with</a:t>
            </a:r>
          </a:p>
          <a:p>
            <a:pPr lvl="1"/>
            <a:r>
              <a:rPr lang="en-US" dirty="0" smtClean="0"/>
              <a:t>TSUMAPS-NEAM</a:t>
            </a:r>
            <a:r>
              <a:rPr lang="en-US" dirty="0"/>
              <a:t> </a:t>
            </a:r>
            <a:r>
              <a:rPr lang="en-US" dirty="0" smtClean="0"/>
              <a:t>(tsunami hazard in the NE Atlantic and Mediterranean region)</a:t>
            </a:r>
          </a:p>
          <a:p>
            <a:pPr lvl="1"/>
            <a:r>
              <a:rPr lang="en-US" dirty="0" smtClean="0"/>
              <a:t>GEM (earthquake source models) </a:t>
            </a:r>
          </a:p>
          <a:p>
            <a:pPr lvl="1"/>
            <a:r>
              <a:rPr lang="en-US" dirty="0" smtClean="0"/>
              <a:t>GVM (volcano models)</a:t>
            </a:r>
          </a:p>
          <a:p>
            <a:r>
              <a:rPr lang="en-US" dirty="0" smtClean="0"/>
              <a:t>Related activities</a:t>
            </a:r>
          </a:p>
          <a:p>
            <a:pPr lvl="1"/>
            <a:r>
              <a:rPr lang="en-US" dirty="0" smtClean="0"/>
              <a:t>S4Slide (Submarine landslides)</a:t>
            </a:r>
          </a:p>
          <a:p>
            <a:pPr lvl="1"/>
            <a:r>
              <a:rPr lang="en-US" dirty="0" smtClean="0"/>
              <a:t>ICL (Landslides)</a:t>
            </a:r>
          </a:p>
          <a:p>
            <a:pPr lvl="1"/>
            <a:r>
              <a:rPr lang="en-US" dirty="0" smtClean="0"/>
              <a:t>ASCE 7-16 – Probabilistic Design Standards for Tsunami</a:t>
            </a:r>
          </a:p>
          <a:p>
            <a:pPr lvl="1"/>
            <a:r>
              <a:rPr lang="en-US" dirty="0" smtClean="0"/>
              <a:t>NTHMP – Validation of tsunami codes</a:t>
            </a:r>
          </a:p>
          <a:p>
            <a:pPr lvl="1"/>
            <a:r>
              <a:rPr lang="en-US" dirty="0" smtClean="0"/>
              <a:t>PEER Tsunami program – Development of </a:t>
            </a:r>
            <a:r>
              <a:rPr lang="en-US" dirty="0" err="1" smtClean="0"/>
              <a:t>aleatory</a:t>
            </a:r>
            <a:r>
              <a:rPr lang="en-US" dirty="0" smtClean="0"/>
              <a:t> variability</a:t>
            </a:r>
          </a:p>
          <a:p>
            <a:pPr lvl="1"/>
            <a:r>
              <a:rPr lang="en-US" dirty="0" smtClean="0"/>
              <a:t>SCEC Broadband platform – Stochastic source models</a:t>
            </a:r>
          </a:p>
          <a:p>
            <a:pPr lvl="1"/>
            <a:r>
              <a:rPr lang="en-GB" dirty="0"/>
              <a:t>Seismic Vulnerability and fragility </a:t>
            </a:r>
          </a:p>
          <a:p>
            <a:pPr lvl="1"/>
            <a:r>
              <a:rPr lang="en-GB" dirty="0"/>
              <a:t>Dissemination and </a:t>
            </a:r>
            <a:r>
              <a:rPr lang="en-GB" dirty="0" err="1"/>
              <a:t>geoethics</a:t>
            </a:r>
            <a:r>
              <a:rPr lang="en-GB" dirty="0"/>
              <a:t> (transparency – uncertainty communication)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21,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SSA Annual Meeting, Reno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0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ECOM_Template">
  <a:themeElements>
    <a:clrScheme name="AECOM online green and blu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5"/>
      </a:accent1>
      <a:accent2>
        <a:srgbClr val="7FBB42"/>
      </a:accent2>
      <a:accent3>
        <a:srgbClr val="FC9F1A"/>
      </a:accent3>
      <a:accent4>
        <a:srgbClr val="9C0880"/>
      </a:accent4>
      <a:accent5>
        <a:srgbClr val="988F86"/>
      </a:accent5>
      <a:accent6>
        <a:srgbClr val="000000"/>
      </a:accent6>
      <a:hlink>
        <a:srgbClr val="63C1DF"/>
      </a:hlink>
      <a:folHlink>
        <a:srgbClr val="988F8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_White Bkgd">
  <a:themeElements>
    <a:clrScheme name="AECOM online green and blu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5"/>
      </a:accent1>
      <a:accent2>
        <a:srgbClr val="7FBB42"/>
      </a:accent2>
      <a:accent3>
        <a:srgbClr val="FC9F1A"/>
      </a:accent3>
      <a:accent4>
        <a:srgbClr val="9C0880"/>
      </a:accent4>
      <a:accent5>
        <a:srgbClr val="988F86"/>
      </a:accent5>
      <a:accent6>
        <a:srgbClr val="000000"/>
      </a:accent6>
      <a:hlink>
        <a:srgbClr val="63C1DF"/>
      </a:hlink>
      <a:folHlink>
        <a:srgbClr val="988F8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REEN_White Bkgd">
  <a:themeElements>
    <a:clrScheme name="AECOM online green and blu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5"/>
      </a:accent1>
      <a:accent2>
        <a:srgbClr val="7FBB42"/>
      </a:accent2>
      <a:accent3>
        <a:srgbClr val="FC9F1A"/>
      </a:accent3>
      <a:accent4>
        <a:srgbClr val="9C0880"/>
      </a:accent4>
      <a:accent5>
        <a:srgbClr val="988F86"/>
      </a:accent5>
      <a:accent6>
        <a:srgbClr val="000000"/>
      </a:accent6>
      <a:hlink>
        <a:srgbClr val="63C1DF"/>
      </a:hlink>
      <a:folHlink>
        <a:srgbClr val="988F8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RANGE_White Bkgd">
  <a:themeElements>
    <a:clrScheme name="AECOM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63C1DF"/>
      </a:accent1>
      <a:accent2>
        <a:srgbClr val="7DDC1E"/>
      </a:accent2>
      <a:accent3>
        <a:srgbClr val="FC9F1A"/>
      </a:accent3>
      <a:accent4>
        <a:srgbClr val="9C0880"/>
      </a:accent4>
      <a:accent5>
        <a:srgbClr val="988F86"/>
      </a:accent5>
      <a:accent6>
        <a:srgbClr val="000000"/>
      </a:accent6>
      <a:hlink>
        <a:srgbClr val="63C1DF"/>
      </a:hlink>
      <a:folHlink>
        <a:srgbClr val="988F8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MAGENTA_White Bkgd">
  <a:themeElements>
    <a:clrScheme name="AECOM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63C1DF"/>
      </a:accent1>
      <a:accent2>
        <a:srgbClr val="7DDC1E"/>
      </a:accent2>
      <a:accent3>
        <a:srgbClr val="FC9F1A"/>
      </a:accent3>
      <a:accent4>
        <a:srgbClr val="9C0880"/>
      </a:accent4>
      <a:accent5>
        <a:srgbClr val="988F86"/>
      </a:accent5>
      <a:accent6>
        <a:srgbClr val="000000"/>
      </a:accent6>
      <a:hlink>
        <a:srgbClr val="63C1DF"/>
      </a:hlink>
      <a:folHlink>
        <a:srgbClr val="988F8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AECOM_Template.potx</Template>
  <TotalTime>3944</TotalTime>
  <Words>894</Words>
  <Application>Microsoft Macintosh PowerPoint</Application>
  <PresentationFormat>Presentazione su schermo (4:3)</PresentationFormat>
  <Paragraphs>137</Paragraphs>
  <Slides>14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AECOM_Template</vt:lpstr>
      <vt:lpstr>BLUE_White Bkgd</vt:lpstr>
      <vt:lpstr>GREEN_White Bkgd</vt:lpstr>
      <vt:lpstr>ORANGE_White Bkgd</vt:lpstr>
      <vt:lpstr>MAGENTA_White Bkgd</vt:lpstr>
      <vt:lpstr>Global Tsunami Model</vt:lpstr>
      <vt:lpstr>Background and motivation – why did we take this initiative?</vt:lpstr>
      <vt:lpstr>Interested organizations: &gt; 20  Researchers: &gt; 70 researchers</vt:lpstr>
      <vt:lpstr>Meetings and dissemination activities so far</vt:lpstr>
      <vt:lpstr>Overall objectives (1)</vt:lpstr>
      <vt:lpstr>Overall objectives (2) </vt:lpstr>
      <vt:lpstr>Examples of current approaches to PTHA</vt:lpstr>
      <vt:lpstr>Framework of methods and common interfaces</vt:lpstr>
      <vt:lpstr>Relation with other initiatives</vt:lpstr>
      <vt:lpstr>Some simple tools available at present</vt:lpstr>
      <vt:lpstr>Focus on three basic activities</vt:lpstr>
      <vt:lpstr>Near future</vt:lpstr>
      <vt:lpstr>For a later phase (and related to ToR)</vt:lpstr>
      <vt:lpstr>Interested?  Hong Kie Thio - hong.kie.thio@aecom.com  Finn Løvholt - finn.lovholt@ngi.no  Stefano Lorito - stefano.lorito@ingv.it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Cathy</dc:creator>
  <cp:lastModifiedBy>Stefano Lorito</cp:lastModifiedBy>
  <cp:revision>139</cp:revision>
  <dcterms:created xsi:type="dcterms:W3CDTF">2009-12-10T17:58:05Z</dcterms:created>
  <dcterms:modified xsi:type="dcterms:W3CDTF">2016-05-19T09:35:33Z</dcterms:modified>
</cp:coreProperties>
</file>